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4"/>
  </p:notesMasterIdLst>
  <p:sldIdLst>
    <p:sldId id="300" r:id="rId3"/>
    <p:sldId id="331" r:id="rId4"/>
    <p:sldId id="284" r:id="rId5"/>
    <p:sldId id="329" r:id="rId6"/>
    <p:sldId id="330" r:id="rId7"/>
    <p:sldId id="328" r:id="rId8"/>
    <p:sldId id="285" r:id="rId9"/>
    <p:sldId id="332" r:id="rId10"/>
    <p:sldId id="301" r:id="rId11"/>
    <p:sldId id="303" r:id="rId12"/>
    <p:sldId id="304" r:id="rId13"/>
    <p:sldId id="333" r:id="rId14"/>
    <p:sldId id="274" r:id="rId15"/>
    <p:sldId id="305" r:id="rId16"/>
    <p:sldId id="327" r:id="rId17"/>
    <p:sldId id="334" r:id="rId18"/>
    <p:sldId id="308" r:id="rId19"/>
    <p:sldId id="326" r:id="rId20"/>
    <p:sldId id="306" r:id="rId21"/>
    <p:sldId id="307" r:id="rId22"/>
    <p:sldId id="309" r:id="rId23"/>
    <p:sldId id="310" r:id="rId24"/>
    <p:sldId id="311" r:id="rId25"/>
    <p:sldId id="312" r:id="rId26"/>
    <p:sldId id="313" r:id="rId27"/>
    <p:sldId id="314" r:id="rId28"/>
    <p:sldId id="335" r:id="rId29"/>
    <p:sldId id="315" r:id="rId30"/>
    <p:sldId id="316" r:id="rId31"/>
    <p:sldId id="317" r:id="rId32"/>
    <p:sldId id="318" r:id="rId33"/>
    <p:sldId id="319" r:id="rId34"/>
    <p:sldId id="320" r:id="rId35"/>
    <p:sldId id="336" r:id="rId36"/>
    <p:sldId id="321" r:id="rId37"/>
    <p:sldId id="281" r:id="rId38"/>
    <p:sldId id="322" r:id="rId39"/>
    <p:sldId id="323" r:id="rId40"/>
    <p:sldId id="325" r:id="rId41"/>
    <p:sldId id="324" r:id="rId42"/>
    <p:sldId id="27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370D28C-9188-4FE9-A2EA-4C5ED532A84A}">
          <p14:sldIdLst>
            <p14:sldId id="300"/>
          </p14:sldIdLst>
        </p14:section>
        <p14:section name="Poverty in America" id="{825D3BA0-FD32-4FD6-B496-93C9C864AFF3}">
          <p14:sldIdLst>
            <p14:sldId id="331"/>
            <p14:sldId id="284"/>
            <p14:sldId id="329"/>
            <p14:sldId id="330"/>
            <p14:sldId id="328"/>
            <p14:sldId id="285"/>
          </p14:sldIdLst>
        </p14:section>
        <p14:section name="Making the Problem Worse" id="{5776794E-BC67-4A2B-86C7-3634DE13AC1B}">
          <p14:sldIdLst>
            <p14:sldId id="332"/>
            <p14:sldId id="301"/>
            <p14:sldId id="303"/>
            <p14:sldId id="304"/>
          </p14:sldIdLst>
        </p14:section>
        <p14:section name="Who is Responsible?" id="{0B1CC1A8-65F1-4C26-B7F2-9834D86A5EB4}">
          <p14:sldIdLst>
            <p14:sldId id="333"/>
            <p14:sldId id="274"/>
            <p14:sldId id="305"/>
            <p14:sldId id="327"/>
          </p14:sldIdLst>
        </p14:section>
        <p14:section name="Effective Solutions" id="{4A300290-7E93-4748-9AB4-1D38E7B58826}">
          <p14:sldIdLst>
            <p14:sldId id="334"/>
            <p14:sldId id="308"/>
            <p14:sldId id="326"/>
            <p14:sldId id="306"/>
            <p14:sldId id="307"/>
            <p14:sldId id="309"/>
            <p14:sldId id="310"/>
            <p14:sldId id="311"/>
            <p14:sldId id="312"/>
            <p14:sldId id="313"/>
            <p14:sldId id="314"/>
          </p14:sldIdLst>
        </p14:section>
        <p14:section name="Empowering Models" id="{D409417E-0604-42A3-9FC1-77F4B3CCFA90}">
          <p14:sldIdLst>
            <p14:sldId id="335"/>
            <p14:sldId id="315"/>
            <p14:sldId id="316"/>
            <p14:sldId id="317"/>
            <p14:sldId id="318"/>
            <p14:sldId id="319"/>
            <p14:sldId id="320"/>
          </p14:sldIdLst>
        </p14:section>
        <p14:section name="True Charity Resources" id="{9AB93AAB-667B-44F2-B623-06ED08B7B74C}">
          <p14:sldIdLst>
            <p14:sldId id="336"/>
            <p14:sldId id="321"/>
            <p14:sldId id="281"/>
            <p14:sldId id="322"/>
            <p14:sldId id="323"/>
            <p14:sldId id="325"/>
            <p14:sldId id="324"/>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2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1B57D2-B313-497A-850D-026DBA2BCE30}" v="575" dt="2025-12-23T16:34:57.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0"/>
    <p:restoredTop sz="86780" autoAdjust="0"/>
  </p:normalViewPr>
  <p:slideViewPr>
    <p:cSldViewPr snapToGrid="0">
      <p:cViewPr varScale="1">
        <p:scale>
          <a:sx n="83" d="100"/>
          <a:sy n="83" d="100"/>
        </p:scale>
        <p:origin x="6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n Mayo" userId="7628c0ce8b21cbf9" providerId="LiveId" clId="{45D6645A-6FA7-426A-8584-2AD8EB7D4838}"/>
    <pc:docChg chg="undo custSel addSld delSld modSld sldOrd modMainMaster addSection delSection modSection">
      <pc:chgData name="Nathan Mayo" userId="7628c0ce8b21cbf9" providerId="LiveId" clId="{45D6645A-6FA7-426A-8584-2AD8EB7D4838}" dt="2025-12-23T16:35:05.344" v="3725" actId="729"/>
      <pc:docMkLst>
        <pc:docMk/>
      </pc:docMkLst>
      <pc:sldChg chg="add del ord setBg modNotesTx">
        <pc:chgData name="Nathan Mayo" userId="7628c0ce8b21cbf9" providerId="LiveId" clId="{45D6645A-6FA7-426A-8584-2AD8EB7D4838}" dt="2025-12-23T16:21:27.574" v="3493"/>
        <pc:sldMkLst>
          <pc:docMk/>
          <pc:sldMk cId="0" sldId="274"/>
        </pc:sldMkLst>
      </pc:sldChg>
      <pc:sldChg chg="add setBg">
        <pc:chgData name="Nathan Mayo" userId="7628c0ce8b21cbf9" providerId="LiveId" clId="{45D6645A-6FA7-426A-8584-2AD8EB7D4838}" dt="2025-12-23T16:21:04.714" v="3492"/>
        <pc:sldMkLst>
          <pc:docMk/>
          <pc:sldMk cId="1781126951" sldId="279"/>
        </pc:sldMkLst>
      </pc:sldChg>
      <pc:sldChg chg="add mod setBg modShow">
        <pc:chgData name="Nathan Mayo" userId="7628c0ce8b21cbf9" providerId="LiveId" clId="{45D6645A-6FA7-426A-8584-2AD8EB7D4838}" dt="2025-12-23T16:35:05.344" v="3725" actId="729"/>
        <pc:sldMkLst>
          <pc:docMk/>
          <pc:sldMk cId="714342212" sldId="281"/>
        </pc:sldMkLst>
      </pc:sldChg>
      <pc:sldChg chg="modSp add mod ord setBg modNotesTx">
        <pc:chgData name="Nathan Mayo" userId="7628c0ce8b21cbf9" providerId="LiveId" clId="{45D6645A-6FA7-426A-8584-2AD8EB7D4838}" dt="2025-12-23T15:37:45.688" v="1662" actId="20577"/>
        <pc:sldMkLst>
          <pc:docMk/>
          <pc:sldMk cId="2466976417" sldId="284"/>
        </pc:sldMkLst>
        <pc:spChg chg="mod">
          <ac:chgData name="Nathan Mayo" userId="7628c0ce8b21cbf9" providerId="LiveId" clId="{45D6645A-6FA7-426A-8584-2AD8EB7D4838}" dt="2025-12-23T15:37:45.688" v="1662" actId="20577"/>
          <ac:spMkLst>
            <pc:docMk/>
            <pc:sldMk cId="2466976417" sldId="284"/>
            <ac:spMk id="8" creationId="{32142AA5-9A0D-6963-DDA3-C5C782069FCA}"/>
          </ac:spMkLst>
        </pc:spChg>
      </pc:sldChg>
      <pc:sldChg chg="delSp add setBg delDesignElem">
        <pc:chgData name="Nathan Mayo" userId="7628c0ce8b21cbf9" providerId="LiveId" clId="{45D6645A-6FA7-426A-8584-2AD8EB7D4838}" dt="2025-12-23T15:14:37.869" v="1159"/>
        <pc:sldMkLst>
          <pc:docMk/>
          <pc:sldMk cId="4013461093" sldId="285"/>
        </pc:sldMkLst>
        <pc:spChg chg="del">
          <ac:chgData name="Nathan Mayo" userId="7628c0ce8b21cbf9" providerId="LiveId" clId="{45D6645A-6FA7-426A-8584-2AD8EB7D4838}" dt="2025-12-23T15:14:37.869" v="1159"/>
          <ac:spMkLst>
            <pc:docMk/>
            <pc:sldMk cId="4013461093" sldId="285"/>
            <ac:spMk id="12" creationId="{F13C74B1-5B17-4795-BED0-7140497B445A}"/>
          </ac:spMkLst>
        </pc:spChg>
        <pc:spChg chg="del">
          <ac:chgData name="Nathan Mayo" userId="7628c0ce8b21cbf9" providerId="LiveId" clId="{45D6645A-6FA7-426A-8584-2AD8EB7D4838}" dt="2025-12-23T15:14:37.869" v="1159"/>
          <ac:spMkLst>
            <pc:docMk/>
            <pc:sldMk cId="4013461093" sldId="285"/>
            <ac:spMk id="14" creationId="{D4974D33-8DC5-464E-8C6D-BE58F0669C17}"/>
          </ac:spMkLst>
        </pc:spChg>
      </pc:sldChg>
      <pc:sldChg chg="modSp mod setBg modAnim modNotesTx">
        <pc:chgData name="Nathan Mayo" userId="7628c0ce8b21cbf9" providerId="LiveId" clId="{45D6645A-6FA7-426A-8584-2AD8EB7D4838}" dt="2025-12-23T16:26:05.984" v="3622" actId="20577"/>
        <pc:sldMkLst>
          <pc:docMk/>
          <pc:sldMk cId="594550097" sldId="300"/>
        </pc:sldMkLst>
        <pc:spChg chg="mod">
          <ac:chgData name="Nathan Mayo" userId="7628c0ce8b21cbf9" providerId="LiveId" clId="{45D6645A-6FA7-426A-8584-2AD8EB7D4838}" dt="2025-12-22T19:47:14.219" v="46" actId="20577"/>
          <ac:spMkLst>
            <pc:docMk/>
            <pc:sldMk cId="594550097" sldId="300"/>
            <ac:spMk id="4" creationId="{68AD2959-EE5C-8A43-4D71-29B8FFCD7117}"/>
          </ac:spMkLst>
        </pc:spChg>
        <pc:spChg chg="mod">
          <ac:chgData name="Nathan Mayo" userId="7628c0ce8b21cbf9" providerId="LiveId" clId="{45D6645A-6FA7-426A-8584-2AD8EB7D4838}" dt="2025-12-23T16:26:05.984" v="3622" actId="20577"/>
          <ac:spMkLst>
            <pc:docMk/>
            <pc:sldMk cId="594550097" sldId="300"/>
            <ac:spMk id="5" creationId="{28D5E8FC-8932-8088-C5AF-FDFAC24DCC9B}"/>
          </ac:spMkLst>
        </pc:spChg>
      </pc:sldChg>
      <pc:sldChg chg="addSp delSp modSp mod ord setBg modNotesTx">
        <pc:chgData name="Nathan Mayo" userId="7628c0ce8b21cbf9" providerId="LiveId" clId="{45D6645A-6FA7-426A-8584-2AD8EB7D4838}" dt="2025-12-23T16:21:27.574" v="3493"/>
        <pc:sldMkLst>
          <pc:docMk/>
          <pc:sldMk cId="658933856" sldId="301"/>
        </pc:sldMkLst>
        <pc:spChg chg="del mod">
          <ac:chgData name="Nathan Mayo" userId="7628c0ce8b21cbf9" providerId="LiveId" clId="{45D6645A-6FA7-426A-8584-2AD8EB7D4838}" dt="2025-12-23T15:51:05.074" v="2086" actId="478"/>
          <ac:spMkLst>
            <pc:docMk/>
            <pc:sldMk cId="658933856" sldId="301"/>
            <ac:spMk id="2" creationId="{D3416F51-A338-9872-34E5-543B3E654428}"/>
          </ac:spMkLst>
        </pc:spChg>
        <pc:spChg chg="mod">
          <ac:chgData name="Nathan Mayo" userId="7628c0ce8b21cbf9" providerId="LiveId" clId="{45D6645A-6FA7-426A-8584-2AD8EB7D4838}" dt="2025-12-23T15:52:04.715" v="2166" actId="1076"/>
          <ac:spMkLst>
            <pc:docMk/>
            <pc:sldMk cId="658933856" sldId="301"/>
            <ac:spMk id="3" creationId="{490CAC01-4068-A562-D767-426ED93ED0C4}"/>
          </ac:spMkLst>
        </pc:spChg>
        <pc:spChg chg="add mod">
          <ac:chgData name="Nathan Mayo" userId="7628c0ce8b21cbf9" providerId="LiveId" clId="{45D6645A-6FA7-426A-8584-2AD8EB7D4838}" dt="2025-12-23T15:51:22.075" v="2115" actId="20577"/>
          <ac:spMkLst>
            <pc:docMk/>
            <pc:sldMk cId="658933856" sldId="301"/>
            <ac:spMk id="4" creationId="{11F68D5D-4F28-A36C-1DC8-AD4AEBD9E0C2}"/>
          </ac:spMkLst>
        </pc:spChg>
        <pc:spChg chg="del">
          <ac:chgData name="Nathan Mayo" userId="7628c0ce8b21cbf9" providerId="LiveId" clId="{45D6645A-6FA7-426A-8584-2AD8EB7D4838}" dt="2025-12-22T19:49:49.078" v="122" actId="478"/>
          <ac:spMkLst>
            <pc:docMk/>
            <pc:sldMk cId="658933856" sldId="301"/>
            <ac:spMk id="8" creationId="{76385935-BA65-A63A-D1E1-EF1ED2F40708}"/>
          </ac:spMkLst>
        </pc:spChg>
        <pc:picChg chg="mod">
          <ac:chgData name="Nathan Mayo" userId="7628c0ce8b21cbf9" providerId="LiveId" clId="{45D6645A-6FA7-426A-8584-2AD8EB7D4838}" dt="2025-12-23T15:51:31.137" v="2117" actId="14100"/>
          <ac:picMkLst>
            <pc:docMk/>
            <pc:sldMk cId="658933856" sldId="301"/>
            <ac:picMk id="9" creationId="{00D5FF8D-4D8E-65F0-D594-FF66AAC20A57}"/>
          </ac:picMkLst>
        </pc:picChg>
      </pc:sldChg>
      <pc:sldChg chg="modSp mod ord setBg">
        <pc:chgData name="Nathan Mayo" userId="7628c0ce8b21cbf9" providerId="LiveId" clId="{45D6645A-6FA7-426A-8584-2AD8EB7D4838}" dt="2025-12-23T16:27:14.913" v="3720" actId="20577"/>
        <pc:sldMkLst>
          <pc:docMk/>
          <pc:sldMk cId="1859725253" sldId="303"/>
        </pc:sldMkLst>
        <pc:spChg chg="mod">
          <ac:chgData name="Nathan Mayo" userId="7628c0ce8b21cbf9" providerId="LiveId" clId="{45D6645A-6FA7-426A-8584-2AD8EB7D4838}" dt="2025-12-23T15:52:22.760" v="2170" actId="1076"/>
          <ac:spMkLst>
            <pc:docMk/>
            <pc:sldMk cId="1859725253" sldId="303"/>
            <ac:spMk id="4" creationId="{B4BE982A-C2F6-4FD4-72D0-5ABF267EE6CB}"/>
          </ac:spMkLst>
        </pc:spChg>
        <pc:spChg chg="mod">
          <ac:chgData name="Nathan Mayo" userId="7628c0ce8b21cbf9" providerId="LiveId" clId="{45D6645A-6FA7-426A-8584-2AD8EB7D4838}" dt="2025-12-23T16:27:14.913" v="3720" actId="20577"/>
          <ac:spMkLst>
            <pc:docMk/>
            <pc:sldMk cId="1859725253" sldId="303"/>
            <ac:spMk id="10" creationId="{3946E01C-6FFD-819A-E509-87FF41092F5B}"/>
          </ac:spMkLst>
        </pc:spChg>
        <pc:picChg chg="mod">
          <ac:chgData name="Nathan Mayo" userId="7628c0ce8b21cbf9" providerId="LiveId" clId="{45D6645A-6FA7-426A-8584-2AD8EB7D4838}" dt="2025-12-23T15:52:16.975" v="2168" actId="1076"/>
          <ac:picMkLst>
            <pc:docMk/>
            <pc:sldMk cId="1859725253" sldId="303"/>
            <ac:picMk id="7" creationId="{23B1F6AF-4711-557E-7584-21BB10EFD5E2}"/>
          </ac:picMkLst>
        </pc:picChg>
      </pc:sldChg>
      <pc:sldChg chg="modSp mod setBg">
        <pc:chgData name="Nathan Mayo" userId="7628c0ce8b21cbf9" providerId="LiveId" clId="{45D6645A-6FA7-426A-8584-2AD8EB7D4838}" dt="2025-12-23T16:21:27.574" v="3493"/>
        <pc:sldMkLst>
          <pc:docMk/>
          <pc:sldMk cId="2373970616" sldId="304"/>
        </pc:sldMkLst>
        <pc:spChg chg="mod">
          <ac:chgData name="Nathan Mayo" userId="7628c0ce8b21cbf9" providerId="LiveId" clId="{45D6645A-6FA7-426A-8584-2AD8EB7D4838}" dt="2025-12-23T15:52:27.538" v="2171" actId="1076"/>
          <ac:spMkLst>
            <pc:docMk/>
            <pc:sldMk cId="2373970616" sldId="304"/>
            <ac:spMk id="4" creationId="{BC34B12B-1FCA-4281-4C9F-A5D7B0EDE756}"/>
          </ac:spMkLst>
        </pc:spChg>
      </pc:sldChg>
      <pc:sldChg chg="modSp mod ord setBg modNotesTx">
        <pc:chgData name="Nathan Mayo" userId="7628c0ce8b21cbf9" providerId="LiveId" clId="{45D6645A-6FA7-426A-8584-2AD8EB7D4838}" dt="2025-12-23T16:21:27.574" v="3493"/>
        <pc:sldMkLst>
          <pc:docMk/>
          <pc:sldMk cId="1293845031" sldId="305"/>
        </pc:sldMkLst>
        <pc:spChg chg="mod">
          <ac:chgData name="Nathan Mayo" userId="7628c0ce8b21cbf9" providerId="LiveId" clId="{45D6645A-6FA7-426A-8584-2AD8EB7D4838}" dt="2025-12-23T16:01:09.618" v="2380" actId="20577"/>
          <ac:spMkLst>
            <pc:docMk/>
            <pc:sldMk cId="1293845031" sldId="305"/>
            <ac:spMk id="2" creationId="{499E8F03-1B65-62A3-39ED-511A82A24671}"/>
          </ac:spMkLst>
        </pc:spChg>
      </pc:sldChg>
      <pc:sldChg chg="mod ord setBg modShow">
        <pc:chgData name="Nathan Mayo" userId="7628c0ce8b21cbf9" providerId="LiveId" clId="{45D6645A-6FA7-426A-8584-2AD8EB7D4838}" dt="2025-12-23T16:34:07.330" v="3723" actId="729"/>
        <pc:sldMkLst>
          <pc:docMk/>
          <pc:sldMk cId="532604204" sldId="306"/>
        </pc:sldMkLst>
      </pc:sldChg>
      <pc:sldChg chg="mod ord setBg modShow">
        <pc:chgData name="Nathan Mayo" userId="7628c0ce8b21cbf9" providerId="LiveId" clId="{45D6645A-6FA7-426A-8584-2AD8EB7D4838}" dt="2025-12-23T16:34:07.330" v="3723" actId="729"/>
        <pc:sldMkLst>
          <pc:docMk/>
          <pc:sldMk cId="135542887" sldId="307"/>
        </pc:sldMkLst>
      </pc:sldChg>
      <pc:sldChg chg="mod ord setBg modShow modNotesTx">
        <pc:chgData name="Nathan Mayo" userId="7628c0ce8b21cbf9" providerId="LiveId" clId="{45D6645A-6FA7-426A-8584-2AD8EB7D4838}" dt="2025-12-23T16:34:07.330" v="3723" actId="729"/>
        <pc:sldMkLst>
          <pc:docMk/>
          <pc:sldMk cId="187031520" sldId="308"/>
        </pc:sldMkLst>
      </pc:sldChg>
      <pc:sldChg chg="mod ord setBg modShow">
        <pc:chgData name="Nathan Mayo" userId="7628c0ce8b21cbf9" providerId="LiveId" clId="{45D6645A-6FA7-426A-8584-2AD8EB7D4838}" dt="2025-12-23T16:34:07.330" v="3723" actId="729"/>
        <pc:sldMkLst>
          <pc:docMk/>
          <pc:sldMk cId="3094939254" sldId="309"/>
        </pc:sldMkLst>
      </pc:sldChg>
      <pc:sldChg chg="mod setBg modShow">
        <pc:chgData name="Nathan Mayo" userId="7628c0ce8b21cbf9" providerId="LiveId" clId="{45D6645A-6FA7-426A-8584-2AD8EB7D4838}" dt="2025-12-23T16:34:07.330" v="3723" actId="729"/>
        <pc:sldMkLst>
          <pc:docMk/>
          <pc:sldMk cId="1363050892" sldId="310"/>
        </pc:sldMkLst>
      </pc:sldChg>
      <pc:sldChg chg="mod setBg modShow">
        <pc:chgData name="Nathan Mayo" userId="7628c0ce8b21cbf9" providerId="LiveId" clId="{45D6645A-6FA7-426A-8584-2AD8EB7D4838}" dt="2025-12-23T16:34:07.330" v="3723" actId="729"/>
        <pc:sldMkLst>
          <pc:docMk/>
          <pc:sldMk cId="1145444044" sldId="311"/>
        </pc:sldMkLst>
      </pc:sldChg>
      <pc:sldChg chg="mod setBg modShow">
        <pc:chgData name="Nathan Mayo" userId="7628c0ce8b21cbf9" providerId="LiveId" clId="{45D6645A-6FA7-426A-8584-2AD8EB7D4838}" dt="2025-12-23T16:34:07.330" v="3723" actId="729"/>
        <pc:sldMkLst>
          <pc:docMk/>
          <pc:sldMk cId="4181425325" sldId="312"/>
        </pc:sldMkLst>
      </pc:sldChg>
      <pc:sldChg chg="mod setBg modShow">
        <pc:chgData name="Nathan Mayo" userId="7628c0ce8b21cbf9" providerId="LiveId" clId="{45D6645A-6FA7-426A-8584-2AD8EB7D4838}" dt="2025-12-23T16:34:07.330" v="3723" actId="729"/>
        <pc:sldMkLst>
          <pc:docMk/>
          <pc:sldMk cId="4186855277" sldId="313"/>
        </pc:sldMkLst>
      </pc:sldChg>
      <pc:sldChg chg="mod setBg modShow">
        <pc:chgData name="Nathan Mayo" userId="7628c0ce8b21cbf9" providerId="LiveId" clId="{45D6645A-6FA7-426A-8584-2AD8EB7D4838}" dt="2025-12-23T16:34:07.330" v="3723" actId="729"/>
        <pc:sldMkLst>
          <pc:docMk/>
          <pc:sldMk cId="3839838537" sldId="314"/>
        </pc:sldMkLst>
      </pc:sldChg>
      <pc:sldChg chg="modSp setBg modNotesTx">
        <pc:chgData name="Nathan Mayo" userId="7628c0ce8b21cbf9" providerId="LiveId" clId="{45D6645A-6FA7-426A-8584-2AD8EB7D4838}" dt="2025-12-23T16:21:27.574" v="3493"/>
        <pc:sldMkLst>
          <pc:docMk/>
          <pc:sldMk cId="946971813" sldId="315"/>
        </pc:sldMkLst>
        <pc:spChg chg="mod">
          <ac:chgData name="Nathan Mayo" userId="7628c0ce8b21cbf9" providerId="LiveId" clId="{45D6645A-6FA7-426A-8584-2AD8EB7D4838}" dt="2025-12-23T16:12:24.895" v="3087" actId="20577"/>
          <ac:spMkLst>
            <pc:docMk/>
            <pc:sldMk cId="946971813" sldId="315"/>
            <ac:spMk id="9" creationId="{B14FB306-CFAE-2862-D20B-80356ECB86A2}"/>
          </ac:spMkLst>
        </pc:spChg>
      </pc:sldChg>
      <pc:sldChg chg="modSp mod setBg">
        <pc:chgData name="Nathan Mayo" userId="7628c0ce8b21cbf9" providerId="LiveId" clId="{45D6645A-6FA7-426A-8584-2AD8EB7D4838}" dt="2025-12-23T16:21:27.574" v="3493"/>
        <pc:sldMkLst>
          <pc:docMk/>
          <pc:sldMk cId="2464529710" sldId="316"/>
        </pc:sldMkLst>
        <pc:spChg chg="mod">
          <ac:chgData name="Nathan Mayo" userId="7628c0ce8b21cbf9" providerId="LiveId" clId="{45D6645A-6FA7-426A-8584-2AD8EB7D4838}" dt="2025-12-23T16:13:47.417" v="3139" actId="20577"/>
          <ac:spMkLst>
            <pc:docMk/>
            <pc:sldMk cId="2464529710" sldId="316"/>
            <ac:spMk id="6" creationId="{C382559F-AC9A-6144-D504-D51171442E7F}"/>
          </ac:spMkLst>
        </pc:spChg>
        <pc:spChg chg="mod">
          <ac:chgData name="Nathan Mayo" userId="7628c0ce8b21cbf9" providerId="LiveId" clId="{45D6645A-6FA7-426A-8584-2AD8EB7D4838}" dt="2025-12-23T16:13:58.467" v="3154" actId="20577"/>
          <ac:spMkLst>
            <pc:docMk/>
            <pc:sldMk cId="2464529710" sldId="316"/>
            <ac:spMk id="7" creationId="{F4A29D63-C575-26D5-BEA7-E338B28504EC}"/>
          </ac:spMkLst>
        </pc:spChg>
      </pc:sldChg>
      <pc:sldChg chg="setBg">
        <pc:chgData name="Nathan Mayo" userId="7628c0ce8b21cbf9" providerId="LiveId" clId="{45D6645A-6FA7-426A-8584-2AD8EB7D4838}" dt="2025-12-23T16:21:27.574" v="3493"/>
        <pc:sldMkLst>
          <pc:docMk/>
          <pc:sldMk cId="959499171" sldId="317"/>
        </pc:sldMkLst>
      </pc:sldChg>
      <pc:sldChg chg="modSp setBg modNotesTx">
        <pc:chgData name="Nathan Mayo" userId="7628c0ce8b21cbf9" providerId="LiveId" clId="{45D6645A-6FA7-426A-8584-2AD8EB7D4838}" dt="2025-12-23T16:21:27.574" v="3493"/>
        <pc:sldMkLst>
          <pc:docMk/>
          <pc:sldMk cId="1826874829" sldId="318"/>
        </pc:sldMkLst>
        <pc:spChg chg="mod">
          <ac:chgData name="Nathan Mayo" userId="7628c0ce8b21cbf9" providerId="LiveId" clId="{45D6645A-6FA7-426A-8584-2AD8EB7D4838}" dt="2025-12-23T16:15:27.299" v="3180" actId="20577"/>
          <ac:spMkLst>
            <pc:docMk/>
            <pc:sldMk cId="1826874829" sldId="318"/>
            <ac:spMk id="7" creationId="{3F62C040-CF55-3C3B-B608-923BE03F00CB}"/>
          </ac:spMkLst>
        </pc:spChg>
      </pc:sldChg>
      <pc:sldChg chg="modSp setBg modNotesTx">
        <pc:chgData name="Nathan Mayo" userId="7628c0ce8b21cbf9" providerId="LiveId" clId="{45D6645A-6FA7-426A-8584-2AD8EB7D4838}" dt="2025-12-23T16:21:27.574" v="3493"/>
        <pc:sldMkLst>
          <pc:docMk/>
          <pc:sldMk cId="1171259545" sldId="319"/>
        </pc:sldMkLst>
        <pc:spChg chg="mod">
          <ac:chgData name="Nathan Mayo" userId="7628c0ce8b21cbf9" providerId="LiveId" clId="{45D6645A-6FA7-426A-8584-2AD8EB7D4838}" dt="2025-12-23T16:16:24.383" v="3260" actId="20577"/>
          <ac:spMkLst>
            <pc:docMk/>
            <pc:sldMk cId="1171259545" sldId="319"/>
            <ac:spMk id="8" creationId="{BE8E73A6-C4EB-FBCC-919D-99D6663958BD}"/>
          </ac:spMkLst>
        </pc:spChg>
      </pc:sldChg>
      <pc:sldChg chg="modSp mod setBg modNotesTx">
        <pc:chgData name="Nathan Mayo" userId="7628c0ce8b21cbf9" providerId="LiveId" clId="{45D6645A-6FA7-426A-8584-2AD8EB7D4838}" dt="2025-12-23T16:21:27.574" v="3493"/>
        <pc:sldMkLst>
          <pc:docMk/>
          <pc:sldMk cId="1016428833" sldId="320"/>
        </pc:sldMkLst>
        <pc:spChg chg="mod">
          <ac:chgData name="Nathan Mayo" userId="7628c0ce8b21cbf9" providerId="LiveId" clId="{45D6645A-6FA7-426A-8584-2AD8EB7D4838}" dt="2025-12-23T16:19:04.135" v="3408" actId="20577"/>
          <ac:spMkLst>
            <pc:docMk/>
            <pc:sldMk cId="1016428833" sldId="320"/>
            <ac:spMk id="2" creationId="{890705E4-D19A-D9D1-4B40-442FBB6AC657}"/>
          </ac:spMkLst>
        </pc:spChg>
        <pc:spChg chg="mod">
          <ac:chgData name="Nathan Mayo" userId="7628c0ce8b21cbf9" providerId="LiveId" clId="{45D6645A-6FA7-426A-8584-2AD8EB7D4838}" dt="2025-12-23T16:19:38.179" v="3485" actId="20577"/>
          <ac:spMkLst>
            <pc:docMk/>
            <pc:sldMk cId="1016428833" sldId="320"/>
            <ac:spMk id="8" creationId="{BFF2D4E4-2F35-C0E9-5DE9-CBF2CE8A5189}"/>
          </ac:spMkLst>
        </pc:spChg>
      </pc:sldChg>
      <pc:sldChg chg="setBg">
        <pc:chgData name="Nathan Mayo" userId="7628c0ce8b21cbf9" providerId="LiveId" clId="{45D6645A-6FA7-426A-8584-2AD8EB7D4838}" dt="2025-12-23T16:21:27.574" v="3493"/>
        <pc:sldMkLst>
          <pc:docMk/>
          <pc:sldMk cId="170081054" sldId="321"/>
        </pc:sldMkLst>
      </pc:sldChg>
      <pc:sldChg chg="setBg">
        <pc:chgData name="Nathan Mayo" userId="7628c0ce8b21cbf9" providerId="LiveId" clId="{45D6645A-6FA7-426A-8584-2AD8EB7D4838}" dt="2025-12-23T16:21:27.574" v="3493"/>
        <pc:sldMkLst>
          <pc:docMk/>
          <pc:sldMk cId="780222564" sldId="322"/>
        </pc:sldMkLst>
      </pc:sldChg>
      <pc:sldChg chg="setBg">
        <pc:chgData name="Nathan Mayo" userId="7628c0ce8b21cbf9" providerId="LiveId" clId="{45D6645A-6FA7-426A-8584-2AD8EB7D4838}" dt="2025-12-23T16:21:27.574" v="3493"/>
        <pc:sldMkLst>
          <pc:docMk/>
          <pc:sldMk cId="57498684" sldId="323"/>
        </pc:sldMkLst>
      </pc:sldChg>
      <pc:sldChg chg="ord setBg">
        <pc:chgData name="Nathan Mayo" userId="7628c0ce8b21cbf9" providerId="LiveId" clId="{45D6645A-6FA7-426A-8584-2AD8EB7D4838}" dt="2025-12-23T16:21:27.574" v="3493"/>
        <pc:sldMkLst>
          <pc:docMk/>
          <pc:sldMk cId="459647354" sldId="325"/>
        </pc:sldMkLst>
      </pc:sldChg>
      <pc:sldChg chg="modSp mod ord setBg modShow">
        <pc:chgData name="Nathan Mayo" userId="7628c0ce8b21cbf9" providerId="LiveId" clId="{45D6645A-6FA7-426A-8584-2AD8EB7D4838}" dt="2025-12-23T16:34:07.330" v="3723" actId="729"/>
        <pc:sldMkLst>
          <pc:docMk/>
          <pc:sldMk cId="1350001522" sldId="326"/>
        </pc:sldMkLst>
        <pc:spChg chg="mod">
          <ac:chgData name="Nathan Mayo" userId="7628c0ce8b21cbf9" providerId="LiveId" clId="{45D6645A-6FA7-426A-8584-2AD8EB7D4838}" dt="2025-12-23T16:11:38.973" v="3061" actId="20577"/>
          <ac:spMkLst>
            <pc:docMk/>
            <pc:sldMk cId="1350001522" sldId="326"/>
            <ac:spMk id="10" creationId="{E3A51E9E-F347-5D9C-8A74-BD79582E5EDC}"/>
          </ac:spMkLst>
        </pc:spChg>
      </pc:sldChg>
      <pc:sldChg chg="modSp mod ord setBg modNotesTx">
        <pc:chgData name="Nathan Mayo" userId="7628c0ce8b21cbf9" providerId="LiveId" clId="{45D6645A-6FA7-426A-8584-2AD8EB7D4838}" dt="2025-12-23T16:21:27.574" v="3493"/>
        <pc:sldMkLst>
          <pc:docMk/>
          <pc:sldMk cId="4260372161" sldId="327"/>
        </pc:sldMkLst>
        <pc:spChg chg="mod">
          <ac:chgData name="Nathan Mayo" userId="7628c0ce8b21cbf9" providerId="LiveId" clId="{45D6645A-6FA7-426A-8584-2AD8EB7D4838}" dt="2025-12-23T15:59:42.008" v="2316" actId="20577"/>
          <ac:spMkLst>
            <pc:docMk/>
            <pc:sldMk cId="4260372161" sldId="327"/>
            <ac:spMk id="2" creationId="{FC7D1F8A-85DC-50A8-B983-CC0CB45F1B54}"/>
          </ac:spMkLst>
        </pc:spChg>
      </pc:sldChg>
      <pc:sldChg chg="modSp add mod setBg">
        <pc:chgData name="Nathan Mayo" userId="7628c0ce8b21cbf9" providerId="LiveId" clId="{45D6645A-6FA7-426A-8584-2AD8EB7D4838}" dt="2025-12-23T16:21:27.574" v="3493"/>
        <pc:sldMkLst>
          <pc:docMk/>
          <pc:sldMk cId="892154019" sldId="328"/>
        </pc:sldMkLst>
        <pc:spChg chg="mod">
          <ac:chgData name="Nathan Mayo" userId="7628c0ce8b21cbf9" providerId="LiveId" clId="{45D6645A-6FA7-426A-8584-2AD8EB7D4838}" dt="2025-12-23T15:38:22.247" v="1690" actId="20577"/>
          <ac:spMkLst>
            <pc:docMk/>
            <pc:sldMk cId="892154019" sldId="328"/>
            <ac:spMk id="4" creationId="{91388F7C-033F-2943-E09D-8F69DED34E2C}"/>
          </ac:spMkLst>
        </pc:spChg>
      </pc:sldChg>
      <pc:sldChg chg="addSp delSp modSp add mod modNotesTx">
        <pc:chgData name="Nathan Mayo" userId="7628c0ce8b21cbf9" providerId="LiveId" clId="{45D6645A-6FA7-426A-8584-2AD8EB7D4838}" dt="2025-12-23T15:36:56.717" v="1537" actId="20577"/>
        <pc:sldMkLst>
          <pc:docMk/>
          <pc:sldMk cId="1644226371" sldId="329"/>
        </pc:sldMkLst>
        <pc:spChg chg="mod">
          <ac:chgData name="Nathan Mayo" userId="7628c0ce8b21cbf9" providerId="LiveId" clId="{45D6645A-6FA7-426A-8584-2AD8EB7D4838}" dt="2025-12-23T15:35:21.437" v="1521" actId="20577"/>
          <ac:spMkLst>
            <pc:docMk/>
            <pc:sldMk cId="1644226371" sldId="329"/>
            <ac:spMk id="8" creationId="{26AFA9F2-C38C-F1CB-A665-331B269080C1}"/>
          </ac:spMkLst>
        </pc:spChg>
        <pc:picChg chg="add mod">
          <ac:chgData name="Nathan Mayo" userId="7628c0ce8b21cbf9" providerId="LiveId" clId="{45D6645A-6FA7-426A-8584-2AD8EB7D4838}" dt="2025-12-23T15:35:36.347" v="1529" actId="1076"/>
          <ac:picMkLst>
            <pc:docMk/>
            <pc:sldMk cId="1644226371" sldId="329"/>
            <ac:picMk id="2" creationId="{51E71BBE-44FC-ED91-40A2-271AB31AEB17}"/>
          </ac:picMkLst>
        </pc:picChg>
        <pc:picChg chg="del">
          <ac:chgData name="Nathan Mayo" userId="7628c0ce8b21cbf9" providerId="LiveId" clId="{45D6645A-6FA7-426A-8584-2AD8EB7D4838}" dt="2025-12-23T15:34:44.617" v="1408" actId="478"/>
          <ac:picMkLst>
            <pc:docMk/>
            <pc:sldMk cId="1644226371" sldId="329"/>
            <ac:picMk id="3" creationId="{0D347A7B-EB45-A2C9-451D-1A326718C6D0}"/>
          </ac:picMkLst>
        </pc:picChg>
      </pc:sldChg>
      <pc:sldChg chg="addSp delSp modSp add mod modNotesTx">
        <pc:chgData name="Nathan Mayo" userId="7628c0ce8b21cbf9" providerId="LiveId" clId="{45D6645A-6FA7-426A-8584-2AD8EB7D4838}" dt="2025-12-23T15:43:27.297" v="1915" actId="20577"/>
        <pc:sldMkLst>
          <pc:docMk/>
          <pc:sldMk cId="479200841" sldId="330"/>
        </pc:sldMkLst>
        <pc:spChg chg="mod">
          <ac:chgData name="Nathan Mayo" userId="7628c0ce8b21cbf9" providerId="LiveId" clId="{45D6645A-6FA7-426A-8584-2AD8EB7D4838}" dt="2025-12-23T15:43:12.823" v="1912" actId="20577"/>
          <ac:spMkLst>
            <pc:docMk/>
            <pc:sldMk cId="479200841" sldId="330"/>
            <ac:spMk id="8" creationId="{7C070555-C478-AE19-51A0-0560D370B5F4}"/>
          </ac:spMkLst>
        </pc:spChg>
        <pc:picChg chg="del">
          <ac:chgData name="Nathan Mayo" userId="7628c0ce8b21cbf9" providerId="LiveId" clId="{45D6645A-6FA7-426A-8584-2AD8EB7D4838}" dt="2025-12-23T15:39:43.896" v="1692" actId="478"/>
          <ac:picMkLst>
            <pc:docMk/>
            <pc:sldMk cId="479200841" sldId="330"/>
            <ac:picMk id="2" creationId="{E73ECF72-1414-0652-6E87-6F1B8C72F575}"/>
          </ac:picMkLst>
        </pc:picChg>
        <pc:picChg chg="add mod">
          <ac:chgData name="Nathan Mayo" userId="7628c0ce8b21cbf9" providerId="LiveId" clId="{45D6645A-6FA7-426A-8584-2AD8EB7D4838}" dt="2025-12-23T15:39:52.029" v="1695" actId="1076"/>
          <ac:picMkLst>
            <pc:docMk/>
            <pc:sldMk cId="479200841" sldId="330"/>
            <ac:picMk id="3" creationId="{99B38E60-FED0-BC4C-1EAA-F96733A4F57F}"/>
          </ac:picMkLst>
        </pc:picChg>
      </pc:sldChg>
      <pc:sldChg chg="modSp new mod">
        <pc:chgData name="Nathan Mayo" userId="7628c0ce8b21cbf9" providerId="LiveId" clId="{45D6645A-6FA7-426A-8584-2AD8EB7D4838}" dt="2025-12-23T16:21:55.975" v="3495" actId="113"/>
        <pc:sldMkLst>
          <pc:docMk/>
          <pc:sldMk cId="861029643" sldId="331"/>
        </pc:sldMkLst>
        <pc:spChg chg="mod">
          <ac:chgData name="Nathan Mayo" userId="7628c0ce8b21cbf9" providerId="LiveId" clId="{45D6645A-6FA7-426A-8584-2AD8EB7D4838}" dt="2025-12-23T16:21:55.975" v="3495" actId="113"/>
          <ac:spMkLst>
            <pc:docMk/>
            <pc:sldMk cId="861029643" sldId="331"/>
            <ac:spMk id="2" creationId="{95D75514-E1D5-EFA1-2601-7DA68E131688}"/>
          </ac:spMkLst>
        </pc:spChg>
      </pc:sldChg>
      <pc:sldChg chg="modSp add mod">
        <pc:chgData name="Nathan Mayo" userId="7628c0ce8b21cbf9" providerId="LiveId" clId="{45D6645A-6FA7-426A-8584-2AD8EB7D4838}" dt="2025-12-23T16:22:26.015" v="3499" actId="2711"/>
        <pc:sldMkLst>
          <pc:docMk/>
          <pc:sldMk cId="2499937501" sldId="332"/>
        </pc:sldMkLst>
        <pc:spChg chg="mod">
          <ac:chgData name="Nathan Mayo" userId="7628c0ce8b21cbf9" providerId="LiveId" clId="{45D6645A-6FA7-426A-8584-2AD8EB7D4838}" dt="2025-12-23T16:22:26.015" v="3499" actId="2711"/>
          <ac:spMkLst>
            <pc:docMk/>
            <pc:sldMk cId="2499937501" sldId="332"/>
            <ac:spMk id="2" creationId="{F242A25C-77FF-44AF-C7D4-A065A6A618C8}"/>
          </ac:spMkLst>
        </pc:spChg>
      </pc:sldChg>
      <pc:sldChg chg="modSp add mod">
        <pc:chgData name="Nathan Mayo" userId="7628c0ce8b21cbf9" providerId="LiveId" clId="{45D6645A-6FA7-426A-8584-2AD8EB7D4838}" dt="2025-12-23T16:22:40.789" v="3501" actId="113"/>
        <pc:sldMkLst>
          <pc:docMk/>
          <pc:sldMk cId="4214154282" sldId="333"/>
        </pc:sldMkLst>
        <pc:spChg chg="mod">
          <ac:chgData name="Nathan Mayo" userId="7628c0ce8b21cbf9" providerId="LiveId" clId="{45D6645A-6FA7-426A-8584-2AD8EB7D4838}" dt="2025-12-23T16:22:40.789" v="3501" actId="113"/>
          <ac:spMkLst>
            <pc:docMk/>
            <pc:sldMk cId="4214154282" sldId="333"/>
            <ac:spMk id="2" creationId="{33801818-4E35-FA55-7271-E5ECE6E07F4F}"/>
          </ac:spMkLst>
        </pc:spChg>
      </pc:sldChg>
      <pc:sldChg chg="modSp add mod modNotesTx">
        <pc:chgData name="Nathan Mayo" userId="7628c0ce8b21cbf9" providerId="LiveId" clId="{45D6645A-6FA7-426A-8584-2AD8EB7D4838}" dt="2025-12-23T16:23:38.074" v="3538" actId="20577"/>
        <pc:sldMkLst>
          <pc:docMk/>
          <pc:sldMk cId="1310708290" sldId="334"/>
        </pc:sldMkLst>
        <pc:spChg chg="mod">
          <ac:chgData name="Nathan Mayo" userId="7628c0ce8b21cbf9" providerId="LiveId" clId="{45D6645A-6FA7-426A-8584-2AD8EB7D4838}" dt="2025-12-23T16:23:38.074" v="3538" actId="20577"/>
          <ac:spMkLst>
            <pc:docMk/>
            <pc:sldMk cId="1310708290" sldId="334"/>
            <ac:spMk id="2" creationId="{26D7BC6E-B9E7-F96E-A529-7C5F1A66ED9B}"/>
          </ac:spMkLst>
        </pc:spChg>
      </pc:sldChg>
      <pc:sldChg chg="modSp add mod ord modNotesTx">
        <pc:chgData name="Nathan Mayo" userId="7628c0ce8b21cbf9" providerId="LiveId" clId="{45D6645A-6FA7-426A-8584-2AD8EB7D4838}" dt="2025-12-23T16:24:06.863" v="3539" actId="20577"/>
        <pc:sldMkLst>
          <pc:docMk/>
          <pc:sldMk cId="625955778" sldId="335"/>
        </pc:sldMkLst>
        <pc:spChg chg="mod">
          <ac:chgData name="Nathan Mayo" userId="7628c0ce8b21cbf9" providerId="LiveId" clId="{45D6645A-6FA7-426A-8584-2AD8EB7D4838}" dt="2025-12-23T16:23:18.653" v="3513" actId="20577"/>
          <ac:spMkLst>
            <pc:docMk/>
            <pc:sldMk cId="625955778" sldId="335"/>
            <ac:spMk id="2" creationId="{76BA5984-794D-1E62-C0CE-8924B9565675}"/>
          </ac:spMkLst>
        </pc:spChg>
      </pc:sldChg>
      <pc:sldChg chg="new del">
        <pc:chgData name="Nathan Mayo" userId="7628c0ce8b21cbf9" providerId="LiveId" clId="{45D6645A-6FA7-426A-8584-2AD8EB7D4838}" dt="2025-12-23T16:07:20.589" v="2588" actId="2696"/>
        <pc:sldMkLst>
          <pc:docMk/>
          <pc:sldMk cId="3767694587" sldId="335"/>
        </pc:sldMkLst>
      </pc:sldChg>
      <pc:sldChg chg="modSp add mod">
        <pc:chgData name="Nathan Mayo" userId="7628c0ce8b21cbf9" providerId="LiveId" clId="{45D6645A-6FA7-426A-8584-2AD8EB7D4838}" dt="2025-12-23T16:24:24.004" v="3567" actId="20577"/>
        <pc:sldMkLst>
          <pc:docMk/>
          <pc:sldMk cId="1755870326" sldId="336"/>
        </pc:sldMkLst>
        <pc:spChg chg="mod">
          <ac:chgData name="Nathan Mayo" userId="7628c0ce8b21cbf9" providerId="LiveId" clId="{45D6645A-6FA7-426A-8584-2AD8EB7D4838}" dt="2025-12-23T16:24:24.004" v="3567" actId="20577"/>
          <ac:spMkLst>
            <pc:docMk/>
            <pc:sldMk cId="1755870326" sldId="336"/>
            <ac:spMk id="2" creationId="{646393E6-CA86-75FE-8A2D-E381335A79CF}"/>
          </ac:spMkLst>
        </pc:spChg>
      </pc:sldChg>
      <pc:sldChg chg="modSp new del mod">
        <pc:chgData name="Nathan Mayo" userId="7628c0ce8b21cbf9" providerId="LiveId" clId="{45D6645A-6FA7-426A-8584-2AD8EB7D4838}" dt="2025-12-23T16:33:28.281" v="3721" actId="2696"/>
        <pc:sldMkLst>
          <pc:docMk/>
          <pc:sldMk cId="2433819228" sldId="337"/>
        </pc:sldMkLst>
        <pc:spChg chg="mod">
          <ac:chgData name="Nathan Mayo" userId="7628c0ce8b21cbf9" providerId="LiveId" clId="{45D6645A-6FA7-426A-8584-2AD8EB7D4838}" dt="2025-12-23T16:25:21.001" v="3579" actId="20577"/>
          <ac:spMkLst>
            <pc:docMk/>
            <pc:sldMk cId="2433819228" sldId="337"/>
            <ac:spMk id="2" creationId="{6E93CA18-6367-B71A-F784-9D2B53642A0C}"/>
          </ac:spMkLst>
        </pc:spChg>
      </pc:sldChg>
      <pc:sldMasterChg chg="setBg modSldLayout">
        <pc:chgData name="Nathan Mayo" userId="7628c0ce8b21cbf9" providerId="LiveId" clId="{45D6645A-6FA7-426A-8584-2AD8EB7D4838}" dt="2025-12-23T16:21:27.574" v="3493"/>
        <pc:sldMasterMkLst>
          <pc:docMk/>
          <pc:sldMasterMk cId="2671094930" sldId="2147483648"/>
        </pc:sldMasterMkLst>
        <pc:sldLayoutChg chg="setBg">
          <pc:chgData name="Nathan Mayo" userId="7628c0ce8b21cbf9" providerId="LiveId" clId="{45D6645A-6FA7-426A-8584-2AD8EB7D4838}" dt="2025-12-23T16:21:27.574" v="3493"/>
          <pc:sldLayoutMkLst>
            <pc:docMk/>
            <pc:sldMasterMk cId="2671094930" sldId="2147483648"/>
            <pc:sldLayoutMk cId="3497411767" sldId="2147483649"/>
          </pc:sldLayoutMkLst>
        </pc:sldLayoutChg>
        <pc:sldLayoutChg chg="setBg">
          <pc:chgData name="Nathan Mayo" userId="7628c0ce8b21cbf9" providerId="LiveId" clId="{45D6645A-6FA7-426A-8584-2AD8EB7D4838}" dt="2025-12-23T16:21:27.574" v="3493"/>
          <pc:sldLayoutMkLst>
            <pc:docMk/>
            <pc:sldMasterMk cId="2671094930" sldId="2147483648"/>
            <pc:sldLayoutMk cId="2391506485" sldId="2147483650"/>
          </pc:sldLayoutMkLst>
        </pc:sldLayoutChg>
        <pc:sldLayoutChg chg="setBg">
          <pc:chgData name="Nathan Mayo" userId="7628c0ce8b21cbf9" providerId="LiveId" clId="{45D6645A-6FA7-426A-8584-2AD8EB7D4838}" dt="2025-12-23T16:21:27.574" v="3493"/>
          <pc:sldLayoutMkLst>
            <pc:docMk/>
            <pc:sldMasterMk cId="2671094930" sldId="2147483648"/>
            <pc:sldLayoutMk cId="3500560815" sldId="2147483651"/>
          </pc:sldLayoutMkLst>
        </pc:sldLayoutChg>
        <pc:sldLayoutChg chg="setBg">
          <pc:chgData name="Nathan Mayo" userId="7628c0ce8b21cbf9" providerId="LiveId" clId="{45D6645A-6FA7-426A-8584-2AD8EB7D4838}" dt="2025-12-23T16:21:27.574" v="3493"/>
          <pc:sldLayoutMkLst>
            <pc:docMk/>
            <pc:sldMasterMk cId="2671094930" sldId="2147483648"/>
            <pc:sldLayoutMk cId="3219812689" sldId="2147483652"/>
          </pc:sldLayoutMkLst>
        </pc:sldLayoutChg>
        <pc:sldLayoutChg chg="setBg">
          <pc:chgData name="Nathan Mayo" userId="7628c0ce8b21cbf9" providerId="LiveId" clId="{45D6645A-6FA7-426A-8584-2AD8EB7D4838}" dt="2025-12-23T16:21:27.574" v="3493"/>
          <pc:sldLayoutMkLst>
            <pc:docMk/>
            <pc:sldMasterMk cId="2671094930" sldId="2147483648"/>
            <pc:sldLayoutMk cId="1815303225" sldId="2147483653"/>
          </pc:sldLayoutMkLst>
        </pc:sldLayoutChg>
        <pc:sldLayoutChg chg="setBg">
          <pc:chgData name="Nathan Mayo" userId="7628c0ce8b21cbf9" providerId="LiveId" clId="{45D6645A-6FA7-426A-8584-2AD8EB7D4838}" dt="2025-12-23T16:21:27.574" v="3493"/>
          <pc:sldLayoutMkLst>
            <pc:docMk/>
            <pc:sldMasterMk cId="2671094930" sldId="2147483648"/>
            <pc:sldLayoutMk cId="882630128" sldId="2147483654"/>
          </pc:sldLayoutMkLst>
        </pc:sldLayoutChg>
        <pc:sldLayoutChg chg="setBg">
          <pc:chgData name="Nathan Mayo" userId="7628c0ce8b21cbf9" providerId="LiveId" clId="{45D6645A-6FA7-426A-8584-2AD8EB7D4838}" dt="2025-12-23T16:21:27.574" v="3493"/>
          <pc:sldLayoutMkLst>
            <pc:docMk/>
            <pc:sldMasterMk cId="2671094930" sldId="2147483648"/>
            <pc:sldLayoutMk cId="2549667425" sldId="2147483655"/>
          </pc:sldLayoutMkLst>
        </pc:sldLayoutChg>
        <pc:sldLayoutChg chg="setBg">
          <pc:chgData name="Nathan Mayo" userId="7628c0ce8b21cbf9" providerId="LiveId" clId="{45D6645A-6FA7-426A-8584-2AD8EB7D4838}" dt="2025-12-23T16:21:27.574" v="3493"/>
          <pc:sldLayoutMkLst>
            <pc:docMk/>
            <pc:sldMasterMk cId="2671094930" sldId="2147483648"/>
            <pc:sldLayoutMk cId="2371478922" sldId="2147483656"/>
          </pc:sldLayoutMkLst>
        </pc:sldLayoutChg>
        <pc:sldLayoutChg chg="setBg">
          <pc:chgData name="Nathan Mayo" userId="7628c0ce8b21cbf9" providerId="LiveId" clId="{45D6645A-6FA7-426A-8584-2AD8EB7D4838}" dt="2025-12-23T16:21:27.574" v="3493"/>
          <pc:sldLayoutMkLst>
            <pc:docMk/>
            <pc:sldMasterMk cId="2671094930" sldId="2147483648"/>
            <pc:sldLayoutMk cId="497419484" sldId="2147483657"/>
          </pc:sldLayoutMkLst>
        </pc:sldLayoutChg>
        <pc:sldLayoutChg chg="setBg">
          <pc:chgData name="Nathan Mayo" userId="7628c0ce8b21cbf9" providerId="LiveId" clId="{45D6645A-6FA7-426A-8584-2AD8EB7D4838}" dt="2025-12-23T16:21:27.574" v="3493"/>
          <pc:sldLayoutMkLst>
            <pc:docMk/>
            <pc:sldMasterMk cId="2671094930" sldId="2147483648"/>
            <pc:sldLayoutMk cId="2485935855" sldId="2147483658"/>
          </pc:sldLayoutMkLst>
        </pc:sldLayoutChg>
        <pc:sldLayoutChg chg="setBg">
          <pc:chgData name="Nathan Mayo" userId="7628c0ce8b21cbf9" providerId="LiveId" clId="{45D6645A-6FA7-426A-8584-2AD8EB7D4838}" dt="2025-12-23T16:21:27.574" v="3493"/>
          <pc:sldLayoutMkLst>
            <pc:docMk/>
            <pc:sldMasterMk cId="2671094930" sldId="2147483648"/>
            <pc:sldLayoutMk cId="1334001109" sldId="2147483659"/>
          </pc:sldLayoutMkLst>
        </pc:sldLayoutChg>
      </pc:sldMasterChg>
      <pc:sldMasterChg chg="setBg modSldLayout">
        <pc:chgData name="Nathan Mayo" userId="7628c0ce8b21cbf9" providerId="LiveId" clId="{45D6645A-6FA7-426A-8584-2AD8EB7D4838}" dt="2025-12-23T16:21:27.574" v="3493"/>
        <pc:sldMasterMkLst>
          <pc:docMk/>
          <pc:sldMasterMk cId="699989326" sldId="2147483660"/>
        </pc:sldMasterMkLst>
        <pc:sldLayoutChg chg="setBg">
          <pc:chgData name="Nathan Mayo" userId="7628c0ce8b21cbf9" providerId="LiveId" clId="{45D6645A-6FA7-426A-8584-2AD8EB7D4838}" dt="2025-12-23T16:21:27.574" v="3493"/>
          <pc:sldLayoutMkLst>
            <pc:docMk/>
            <pc:sldMasterMk cId="699989326" sldId="2147483660"/>
            <pc:sldLayoutMk cId="1492714322" sldId="2147483661"/>
          </pc:sldLayoutMkLst>
        </pc:sldLayoutChg>
        <pc:sldLayoutChg chg="setBg">
          <pc:chgData name="Nathan Mayo" userId="7628c0ce8b21cbf9" providerId="LiveId" clId="{45D6645A-6FA7-426A-8584-2AD8EB7D4838}" dt="2025-12-23T16:21:27.574" v="3493"/>
          <pc:sldLayoutMkLst>
            <pc:docMk/>
            <pc:sldMasterMk cId="699989326" sldId="2147483660"/>
            <pc:sldLayoutMk cId="336091369" sldId="2147483662"/>
          </pc:sldLayoutMkLst>
        </pc:sldLayoutChg>
        <pc:sldLayoutChg chg="setBg">
          <pc:chgData name="Nathan Mayo" userId="7628c0ce8b21cbf9" providerId="LiveId" clId="{45D6645A-6FA7-426A-8584-2AD8EB7D4838}" dt="2025-12-23T16:21:27.574" v="3493"/>
          <pc:sldLayoutMkLst>
            <pc:docMk/>
            <pc:sldMasterMk cId="699989326" sldId="2147483660"/>
            <pc:sldLayoutMk cId="4054429332" sldId="2147483663"/>
          </pc:sldLayoutMkLst>
        </pc:sldLayoutChg>
        <pc:sldLayoutChg chg="setBg">
          <pc:chgData name="Nathan Mayo" userId="7628c0ce8b21cbf9" providerId="LiveId" clId="{45D6645A-6FA7-426A-8584-2AD8EB7D4838}" dt="2025-12-23T16:21:27.574" v="3493"/>
          <pc:sldLayoutMkLst>
            <pc:docMk/>
            <pc:sldMasterMk cId="699989326" sldId="2147483660"/>
            <pc:sldLayoutMk cId="1287308161" sldId="2147483664"/>
          </pc:sldLayoutMkLst>
        </pc:sldLayoutChg>
        <pc:sldLayoutChg chg="setBg">
          <pc:chgData name="Nathan Mayo" userId="7628c0ce8b21cbf9" providerId="LiveId" clId="{45D6645A-6FA7-426A-8584-2AD8EB7D4838}" dt="2025-12-23T16:21:27.574" v="3493"/>
          <pc:sldLayoutMkLst>
            <pc:docMk/>
            <pc:sldMasterMk cId="699989326" sldId="2147483660"/>
            <pc:sldLayoutMk cId="981183639" sldId="2147483665"/>
          </pc:sldLayoutMkLst>
        </pc:sldLayoutChg>
        <pc:sldLayoutChg chg="setBg">
          <pc:chgData name="Nathan Mayo" userId="7628c0ce8b21cbf9" providerId="LiveId" clId="{45D6645A-6FA7-426A-8584-2AD8EB7D4838}" dt="2025-12-23T16:21:27.574" v="3493"/>
          <pc:sldLayoutMkLst>
            <pc:docMk/>
            <pc:sldMasterMk cId="699989326" sldId="2147483660"/>
            <pc:sldLayoutMk cId="477881393" sldId="2147483666"/>
          </pc:sldLayoutMkLst>
        </pc:sldLayoutChg>
        <pc:sldLayoutChg chg="setBg">
          <pc:chgData name="Nathan Mayo" userId="7628c0ce8b21cbf9" providerId="LiveId" clId="{45D6645A-6FA7-426A-8584-2AD8EB7D4838}" dt="2025-12-23T16:21:27.574" v="3493"/>
          <pc:sldLayoutMkLst>
            <pc:docMk/>
            <pc:sldMasterMk cId="699989326" sldId="2147483660"/>
            <pc:sldLayoutMk cId="1785186528" sldId="2147483667"/>
          </pc:sldLayoutMkLst>
        </pc:sldLayoutChg>
        <pc:sldLayoutChg chg="setBg">
          <pc:chgData name="Nathan Mayo" userId="7628c0ce8b21cbf9" providerId="LiveId" clId="{45D6645A-6FA7-426A-8584-2AD8EB7D4838}" dt="2025-12-23T16:21:27.574" v="3493"/>
          <pc:sldLayoutMkLst>
            <pc:docMk/>
            <pc:sldMasterMk cId="699989326" sldId="2147483660"/>
            <pc:sldLayoutMk cId="3647750850" sldId="2147483668"/>
          </pc:sldLayoutMkLst>
        </pc:sldLayoutChg>
        <pc:sldLayoutChg chg="setBg">
          <pc:chgData name="Nathan Mayo" userId="7628c0ce8b21cbf9" providerId="LiveId" clId="{45D6645A-6FA7-426A-8584-2AD8EB7D4838}" dt="2025-12-23T16:21:27.574" v="3493"/>
          <pc:sldLayoutMkLst>
            <pc:docMk/>
            <pc:sldMasterMk cId="699989326" sldId="2147483660"/>
            <pc:sldLayoutMk cId="3413452142" sldId="2147483669"/>
          </pc:sldLayoutMkLst>
        </pc:sldLayoutChg>
        <pc:sldLayoutChg chg="setBg">
          <pc:chgData name="Nathan Mayo" userId="7628c0ce8b21cbf9" providerId="LiveId" clId="{45D6645A-6FA7-426A-8584-2AD8EB7D4838}" dt="2025-12-23T16:21:27.574" v="3493"/>
          <pc:sldLayoutMkLst>
            <pc:docMk/>
            <pc:sldMasterMk cId="699989326" sldId="2147483660"/>
            <pc:sldLayoutMk cId="1873582943" sldId="2147483670"/>
          </pc:sldLayoutMkLst>
        </pc:sldLayoutChg>
        <pc:sldLayoutChg chg="setBg">
          <pc:chgData name="Nathan Mayo" userId="7628c0ce8b21cbf9" providerId="LiveId" clId="{45D6645A-6FA7-426A-8584-2AD8EB7D4838}" dt="2025-12-23T16:21:27.574" v="3493"/>
          <pc:sldLayoutMkLst>
            <pc:docMk/>
            <pc:sldMasterMk cId="699989326" sldId="2147483660"/>
            <pc:sldLayoutMk cId="4100588443" sldId="2147483671"/>
          </pc:sldLayoutMkLst>
        </pc:sldLayoutChg>
        <pc:sldLayoutChg chg="setBg">
          <pc:chgData name="Nathan Mayo" userId="7628c0ce8b21cbf9" providerId="LiveId" clId="{45D6645A-6FA7-426A-8584-2AD8EB7D4838}" dt="2025-12-23T16:21:27.574" v="3493"/>
          <pc:sldLayoutMkLst>
            <pc:docMk/>
            <pc:sldMasterMk cId="699989326" sldId="2147483660"/>
            <pc:sldLayoutMk cId="348492274" sldId="2147483672"/>
          </pc:sldLayoutMkLst>
        </pc:sldLayoutChg>
        <pc:sldLayoutChg chg="setBg">
          <pc:chgData name="Nathan Mayo" userId="7628c0ce8b21cbf9" providerId="LiveId" clId="{45D6645A-6FA7-426A-8584-2AD8EB7D4838}" dt="2025-12-23T16:21:27.574" v="3493"/>
          <pc:sldLayoutMkLst>
            <pc:docMk/>
            <pc:sldMasterMk cId="699989326" sldId="2147483660"/>
            <pc:sldLayoutMk cId="3760543512" sldId="214748367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B18E59-FD7E-CE48-94B9-D85CE7998FC5}" type="datetimeFigureOut">
              <a:rPr lang="en-US" smtClean="0"/>
              <a:t>12/23/2025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7BE81-D958-3B4F-B22F-6578CA84CECA}" type="slidenum">
              <a:rPr lang="en-US" smtClean="0"/>
              <a:t>‹#›</a:t>
            </a:fld>
            <a:endParaRPr lang="en-US"/>
          </a:p>
        </p:txBody>
      </p:sp>
    </p:spTree>
    <p:extLst>
      <p:ext uri="{BB962C8B-B14F-4D97-AF65-F5344CB8AC3E}">
        <p14:creationId xmlns:p14="http://schemas.microsoft.com/office/powerpoint/2010/main" val="254588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ato.org/events/economic-inequality-are-we-measuring-it-right-what-does-it-mea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ato.org/events/economic-inequality-are-we-measuring-it-right-what-does-it-mea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intent of this slide deck is not to run all of the slides, but rather to pick and choose the right framings for your audience by section.</a:t>
            </a:r>
          </a:p>
          <a:p>
            <a:endParaRPr lang="en-US" dirty="0"/>
          </a:p>
        </p:txBody>
      </p:sp>
      <p:sp>
        <p:nvSpPr>
          <p:cNvPr id="4" name="Slide Number Placeholder 3"/>
          <p:cNvSpPr>
            <a:spLocks noGrp="1"/>
          </p:cNvSpPr>
          <p:nvPr>
            <p:ph type="sldNum" sz="quarter" idx="5"/>
          </p:nvPr>
        </p:nvSpPr>
        <p:spPr/>
        <p:txBody>
          <a:bodyPr/>
          <a:lstStyle/>
          <a:p>
            <a:fld id="{6877BE81-D958-3B4F-B22F-6578CA84CECA}" type="slidenum">
              <a:rPr lang="en-US" smtClean="0"/>
              <a:t>1</a:t>
            </a:fld>
            <a:endParaRPr lang="en-US"/>
          </a:p>
        </p:txBody>
      </p:sp>
    </p:spTree>
    <p:extLst>
      <p:ext uri="{BB962C8B-B14F-4D97-AF65-F5344CB8AC3E}">
        <p14:creationId xmlns:p14="http://schemas.microsoft.com/office/powerpoint/2010/main" val="3253611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adjusted spending per person in poverty (note that not all of this goes directly to the recipients – a significant amount covers administration). Source: https://federalsafetynet.com/poverty-and-spending-over-the-years-2/</a:t>
            </a:r>
          </a:p>
        </p:txBody>
      </p:sp>
      <p:sp>
        <p:nvSpPr>
          <p:cNvPr id="4" name="Slide Number Placeholder 3"/>
          <p:cNvSpPr>
            <a:spLocks noGrp="1"/>
          </p:cNvSpPr>
          <p:nvPr>
            <p:ph type="sldNum" sz="quarter" idx="5"/>
          </p:nvPr>
        </p:nvSpPr>
        <p:spPr/>
        <p:txBody>
          <a:bodyPr/>
          <a:lstStyle/>
          <a:p>
            <a:fld id="{6877BE81-D958-3B4F-B22F-6578CA84CECA}" type="slidenum">
              <a:rPr lang="en-US" smtClean="0"/>
              <a:t>3</a:t>
            </a:fld>
            <a:endParaRPr lang="en-US"/>
          </a:p>
        </p:txBody>
      </p:sp>
    </p:spTree>
    <p:extLst>
      <p:ext uri="{BB962C8B-B14F-4D97-AF65-F5344CB8AC3E}">
        <p14:creationId xmlns:p14="http://schemas.microsoft.com/office/powerpoint/2010/main" val="1114089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54EE-5A45-A566-D6FB-B90489241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C81AC0-8BD4-FB10-C0D5-80C61839F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B0242-2B06-D1BE-4D94-BB3A89D16549}"/>
              </a:ext>
            </a:extLst>
          </p:cNvPr>
          <p:cNvSpPr>
            <a:spLocks noGrp="1"/>
          </p:cNvSpPr>
          <p:nvPr>
            <p:ph type="body" idx="1"/>
          </p:nvPr>
        </p:nvSpPr>
        <p:spPr/>
        <p:txBody>
          <a:bodyPr/>
          <a:lstStyle/>
          <a:p>
            <a:r>
              <a:rPr lang="en-US" dirty="0"/>
              <a:t>Source: </a:t>
            </a:r>
            <a:r>
              <a:rPr lang="en-US" dirty="0">
                <a:hlinkClick r:id="rId3"/>
              </a:rPr>
              <a:t>Economic Inequality: Are We Measuring It Right and What Does It Mean? | Cato Institute</a:t>
            </a:r>
            <a:endParaRPr lang="en-US" dirty="0"/>
          </a:p>
        </p:txBody>
      </p:sp>
      <p:sp>
        <p:nvSpPr>
          <p:cNvPr id="4" name="Slide Number Placeholder 3">
            <a:extLst>
              <a:ext uri="{FF2B5EF4-FFF2-40B4-BE49-F238E27FC236}">
                <a16:creationId xmlns:a16="http://schemas.microsoft.com/office/drawing/2014/main" id="{A6CCF775-C880-3CC8-ECD7-030ED7119B92}"/>
              </a:ext>
            </a:extLst>
          </p:cNvPr>
          <p:cNvSpPr>
            <a:spLocks noGrp="1"/>
          </p:cNvSpPr>
          <p:nvPr>
            <p:ph type="sldNum" sz="quarter" idx="5"/>
          </p:nvPr>
        </p:nvSpPr>
        <p:spPr/>
        <p:txBody>
          <a:bodyPr/>
          <a:lstStyle/>
          <a:p>
            <a:fld id="{6877BE81-D958-3B4F-B22F-6578CA84CECA}" type="slidenum">
              <a:rPr lang="en-US" smtClean="0"/>
              <a:t>4</a:t>
            </a:fld>
            <a:endParaRPr lang="en-US"/>
          </a:p>
        </p:txBody>
      </p:sp>
    </p:spTree>
    <p:extLst>
      <p:ext uri="{BB962C8B-B14F-4D97-AF65-F5344CB8AC3E}">
        <p14:creationId xmlns:p14="http://schemas.microsoft.com/office/powerpoint/2010/main" val="275425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DCCF-8B75-8EE6-8385-C9A7E5252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26159-402E-186E-A6D7-47D30CE1E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D3ED3-00EF-DF6F-F799-4B370B9AF200}"/>
              </a:ext>
            </a:extLst>
          </p:cNvPr>
          <p:cNvSpPr>
            <a:spLocks noGrp="1"/>
          </p:cNvSpPr>
          <p:nvPr>
            <p:ph type="body" idx="1"/>
          </p:nvPr>
        </p:nvSpPr>
        <p:spPr/>
        <p:txBody>
          <a:bodyPr/>
          <a:lstStyle/>
          <a:p>
            <a:r>
              <a:rPr lang="en-US" dirty="0"/>
              <a:t>Explanation: Poverty rates don’t include transfer income. Once you add them, the number of people truly subsisting below the poverty line drops significantly.</a:t>
            </a:r>
            <a:br>
              <a:rPr lang="en-US" dirty="0"/>
            </a:br>
            <a:br>
              <a:rPr lang="en-US" dirty="0"/>
            </a:br>
            <a:r>
              <a:rPr lang="en-US" dirty="0"/>
              <a:t>Source: </a:t>
            </a:r>
            <a:r>
              <a:rPr lang="en-US" dirty="0">
                <a:hlinkClick r:id="rId3"/>
              </a:rPr>
              <a:t>Economic Inequality: Are We Measuring It Right and What Does It Mean? | Cato Institute</a:t>
            </a:r>
            <a:endParaRPr lang="en-US" dirty="0"/>
          </a:p>
        </p:txBody>
      </p:sp>
      <p:sp>
        <p:nvSpPr>
          <p:cNvPr id="4" name="Slide Number Placeholder 3">
            <a:extLst>
              <a:ext uri="{FF2B5EF4-FFF2-40B4-BE49-F238E27FC236}">
                <a16:creationId xmlns:a16="http://schemas.microsoft.com/office/drawing/2014/main" id="{48A74C54-C3B8-E62B-AFF3-66F239196396}"/>
              </a:ext>
            </a:extLst>
          </p:cNvPr>
          <p:cNvSpPr>
            <a:spLocks noGrp="1"/>
          </p:cNvSpPr>
          <p:nvPr>
            <p:ph type="sldNum" sz="quarter" idx="5"/>
          </p:nvPr>
        </p:nvSpPr>
        <p:spPr/>
        <p:txBody>
          <a:bodyPr/>
          <a:lstStyle/>
          <a:p>
            <a:fld id="{6877BE81-D958-3B4F-B22F-6578CA84CECA}" type="slidenum">
              <a:rPr lang="en-US" smtClean="0"/>
              <a:t>5</a:t>
            </a:fld>
            <a:endParaRPr lang="en-US"/>
          </a:p>
        </p:txBody>
      </p:sp>
    </p:spTree>
    <p:extLst>
      <p:ext uri="{BB962C8B-B14F-4D97-AF65-F5344CB8AC3E}">
        <p14:creationId xmlns:p14="http://schemas.microsoft.com/office/powerpoint/2010/main" val="597987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C74A4-FD0F-3C01-BA26-64D82A7D4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03668-6953-1312-6961-5AC09DB19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CDA07-D9E5-E7D2-54AD-05B4AAB13D5F}"/>
              </a:ext>
            </a:extLst>
          </p:cNvPr>
          <p:cNvSpPr>
            <a:spLocks noGrp="1"/>
          </p:cNvSpPr>
          <p:nvPr>
            <p:ph type="body" idx="1"/>
          </p:nvPr>
        </p:nvSpPr>
        <p:spPr/>
        <p:txBody>
          <a:bodyPr/>
          <a:lstStyle/>
          <a:p>
            <a:r>
              <a:rPr lang="en-US" dirty="0"/>
              <a:t>Sources and commentary available here: https://fee.org/articles/beyond-the-welfare-state/ </a:t>
            </a:r>
          </a:p>
        </p:txBody>
      </p:sp>
      <p:sp>
        <p:nvSpPr>
          <p:cNvPr id="4" name="Slide Number Placeholder 3">
            <a:extLst>
              <a:ext uri="{FF2B5EF4-FFF2-40B4-BE49-F238E27FC236}">
                <a16:creationId xmlns:a16="http://schemas.microsoft.com/office/drawing/2014/main" id="{1D45507A-5340-ABE9-6996-E0CEB90CC054}"/>
              </a:ext>
            </a:extLst>
          </p:cNvPr>
          <p:cNvSpPr>
            <a:spLocks noGrp="1"/>
          </p:cNvSpPr>
          <p:nvPr>
            <p:ph type="sldNum" sz="quarter" idx="5"/>
          </p:nvPr>
        </p:nvSpPr>
        <p:spPr/>
        <p:txBody>
          <a:bodyPr/>
          <a:lstStyle/>
          <a:p>
            <a:fld id="{6877BE81-D958-3B4F-B22F-6578CA84CECA}" type="slidenum">
              <a:rPr lang="en-US" smtClean="0"/>
              <a:t>6</a:t>
            </a:fld>
            <a:endParaRPr lang="en-US"/>
          </a:p>
        </p:txBody>
      </p:sp>
    </p:spTree>
    <p:extLst>
      <p:ext uri="{BB962C8B-B14F-4D97-AF65-F5344CB8AC3E}">
        <p14:creationId xmlns:p14="http://schemas.microsoft.com/office/powerpoint/2010/main" val="3109206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everything functions properly, we are in right relationship with God, ourselves, others, and the material creation. These relationships are supported or undermined by systems. The breakdown of these relationships results in all human problems, including poverty.</a:t>
            </a:r>
          </a:p>
        </p:txBody>
      </p:sp>
      <p:sp>
        <p:nvSpPr>
          <p:cNvPr id="4" name="Slide Number Placeholder 3"/>
          <p:cNvSpPr>
            <a:spLocks noGrp="1"/>
          </p:cNvSpPr>
          <p:nvPr>
            <p:ph type="sldNum" sz="quarter" idx="5"/>
          </p:nvPr>
        </p:nvSpPr>
        <p:spPr/>
        <p:txBody>
          <a:bodyPr/>
          <a:lstStyle/>
          <a:p>
            <a:fld id="{6877BE81-D958-3B4F-B22F-6578CA84CECA}" type="slidenum">
              <a:rPr lang="en-US" smtClean="0"/>
              <a:t>9</a:t>
            </a:fld>
            <a:endParaRPr lang="en-US"/>
          </a:p>
        </p:txBody>
      </p:sp>
    </p:spTree>
    <p:extLst>
      <p:ext uri="{BB962C8B-B14F-4D97-AF65-F5344CB8AC3E}">
        <p14:creationId xmlns:p14="http://schemas.microsoft.com/office/powerpoint/2010/main" val="3666530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1:notes"/>
          <p:cNvSpPr>
            <a:spLocks noGrp="1" noRot="1" noChangeAspect="1"/>
          </p:cNvSpPr>
          <p:nvPr>
            <p:ph type="sldImg" idx="2"/>
          </p:nvPr>
        </p:nvSpPr>
        <p:spPr>
          <a:xfrm>
            <a:off x="777875" y="719138"/>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1:notes"/>
          <p:cNvSpPr txBox="1">
            <a:spLocks noGrp="1"/>
          </p:cNvSpPr>
          <p:nvPr>
            <p:ph type="body" idx="1"/>
          </p:nvPr>
        </p:nvSpPr>
        <p:spPr>
          <a:xfrm>
            <a:off x="731520" y="4195207"/>
            <a:ext cx="5852160" cy="472845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356" name="Google Shape;356;p21: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government wields force, business wields the profit motive and price system, and civil society has “love.”</a:t>
            </a:r>
            <a:br>
              <a:rPr lang="en-US" dirty="0"/>
            </a:br>
            <a:br>
              <a:rPr lang="en-US" dirty="0"/>
            </a:br>
            <a:r>
              <a:rPr lang="en-US" dirty="0"/>
              <a:t>More explanation is available here: https://fee.org/articles/beyond-the-welfare-state/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877BE81-D958-3B4F-B22F-6578CA84CECA}" type="slidenum">
              <a:rPr lang="en-US" smtClean="0"/>
              <a:t>14</a:t>
            </a:fld>
            <a:endParaRPr lang="en-US"/>
          </a:p>
        </p:txBody>
      </p:sp>
    </p:spTree>
    <p:extLst>
      <p:ext uri="{BB962C8B-B14F-4D97-AF65-F5344CB8AC3E}">
        <p14:creationId xmlns:p14="http://schemas.microsoft.com/office/powerpoint/2010/main" val="1790663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endParaRPr lang="en-US" b="0" dirty="0"/>
          </a:p>
        </p:txBody>
      </p:sp>
      <p:sp>
        <p:nvSpPr>
          <p:cNvPr id="4" name="Slide Number Placeholder 3"/>
          <p:cNvSpPr>
            <a:spLocks noGrp="1"/>
          </p:cNvSpPr>
          <p:nvPr>
            <p:ph type="sldNum" sz="quarter" idx="5"/>
          </p:nvPr>
        </p:nvSpPr>
        <p:spPr/>
        <p:txBody>
          <a:bodyPr/>
          <a:lstStyle/>
          <a:p>
            <a:fld id="{6877BE81-D958-3B4F-B22F-6578CA84CECA}" type="slidenum">
              <a:rPr lang="en-US" smtClean="0"/>
              <a:t>15</a:t>
            </a:fld>
            <a:endParaRPr lang="en-US"/>
          </a:p>
        </p:txBody>
      </p:sp>
    </p:spTree>
    <p:extLst>
      <p:ext uri="{BB962C8B-B14F-4D97-AF65-F5344CB8AC3E}">
        <p14:creationId xmlns:p14="http://schemas.microsoft.com/office/powerpoint/2010/main" val="910071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There are multiple, harmonious ways to categorize principles of effective charity.</a:t>
            </a:r>
            <a:br>
              <a:rPr lang="en-US" dirty="0"/>
            </a:br>
            <a:r>
              <a:rPr lang="en-US" dirty="0"/>
              <a:t>7 Marks comes from a historical view, with a focus at the level of the caseworker</a:t>
            </a:r>
          </a:p>
          <a:p>
            <a:r>
              <a:rPr lang="en-US" dirty="0"/>
              <a:t>3 Pillars is focused on missing links in our current moment, with a focus at the level of program design.</a:t>
            </a:r>
          </a:p>
          <a:p>
            <a:r>
              <a:rPr lang="en-US" dirty="0"/>
              <a:t>6 Principles to Disrupt Chronic Poverty is more comprehensive.</a:t>
            </a:r>
            <a:br>
              <a:rPr lang="en-US" dirty="0"/>
            </a:br>
            <a:br>
              <a:rPr lang="en-US" dirty="0"/>
            </a:br>
            <a:r>
              <a:rPr lang="en-US" dirty="0"/>
              <a:t>Use whichever framework you prefer, but avoid using all three.</a:t>
            </a:r>
          </a:p>
        </p:txBody>
      </p:sp>
      <p:sp>
        <p:nvSpPr>
          <p:cNvPr id="4" name="Slide Number Placeholder 3"/>
          <p:cNvSpPr>
            <a:spLocks noGrp="1"/>
          </p:cNvSpPr>
          <p:nvPr>
            <p:ph type="sldNum" sz="quarter" idx="5"/>
          </p:nvPr>
        </p:nvSpPr>
        <p:spPr/>
        <p:txBody>
          <a:bodyPr/>
          <a:lstStyle/>
          <a:p>
            <a:fld id="{6877BE81-D958-3B4F-B22F-6578CA84CECA}" type="slidenum">
              <a:rPr lang="en-US" smtClean="0"/>
              <a:t>16</a:t>
            </a:fld>
            <a:endParaRPr lang="en-US"/>
          </a:p>
        </p:txBody>
      </p:sp>
    </p:spTree>
    <p:extLst>
      <p:ext uri="{BB962C8B-B14F-4D97-AF65-F5344CB8AC3E}">
        <p14:creationId xmlns:p14="http://schemas.microsoft.com/office/powerpoint/2010/main" val="4239657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Affiliation: Effective compassion begins by reconnecting people to their families, neighbors, and community institutions rather than bypassing them with impersonal services.</a:t>
            </a:r>
          </a:p>
          <a:p>
            <a:r>
              <a:rPr lang="en-US" dirty="0"/>
              <a:t>Bonding: Helpers must build real, personal relationships with those they serve so that care is rooted in trust and mutual understanding.</a:t>
            </a:r>
          </a:p>
          <a:p>
            <a:r>
              <a:rPr lang="en-US" dirty="0"/>
              <a:t>Categorization: Compassion requires distinguishing between different kinds of need so that help is tailored appropriately rather than delivered as a one‑size‑fits‑all handout.</a:t>
            </a:r>
          </a:p>
          <a:p>
            <a:r>
              <a:rPr lang="en-US" dirty="0"/>
              <a:t>Discernment: Wise charity evaluates a person’s situation carefully to avoid enabling harmful behavior and to ensure help truly helps.</a:t>
            </a:r>
          </a:p>
          <a:p>
            <a:r>
              <a:rPr lang="en-US" dirty="0"/>
              <a:t>Exchange/Employment: Long‑term restoration depends on connecting people to work, which builds dignity, responsibility, and independence.</a:t>
            </a:r>
          </a:p>
          <a:p>
            <a:r>
              <a:rPr lang="en-US" dirty="0"/>
              <a:t>Freedom: Assistance should protect personal liberty and avoid creating dependency or coercive systems that trap people in poverty.</a:t>
            </a:r>
          </a:p>
          <a:p>
            <a:r>
              <a:rPr lang="en-US" dirty="0"/>
              <a:t>God: Historically effective compassion recognizes the spiritual dimension of human need and invites transformation, not just material relief.</a:t>
            </a:r>
          </a:p>
        </p:txBody>
      </p:sp>
      <p:sp>
        <p:nvSpPr>
          <p:cNvPr id="4" name="Slide Number Placeholder 3"/>
          <p:cNvSpPr>
            <a:spLocks noGrp="1"/>
          </p:cNvSpPr>
          <p:nvPr>
            <p:ph type="sldNum" sz="quarter" idx="5"/>
          </p:nvPr>
        </p:nvSpPr>
        <p:spPr/>
        <p:txBody>
          <a:bodyPr/>
          <a:lstStyle/>
          <a:p>
            <a:fld id="{6877BE81-D958-3B4F-B22F-6578CA84CECA}" type="slidenum">
              <a:rPr lang="en-US" smtClean="0"/>
              <a:t>17</a:t>
            </a:fld>
            <a:endParaRPr lang="en-US"/>
          </a:p>
        </p:txBody>
      </p:sp>
    </p:spTree>
    <p:extLst>
      <p:ext uri="{BB962C8B-B14F-4D97-AF65-F5344CB8AC3E}">
        <p14:creationId xmlns:p14="http://schemas.microsoft.com/office/powerpoint/2010/main" val="138274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04AE3-6B93-348C-4942-228FD8C005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6AF41-80FF-0657-BFE4-FF28D89BF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06FE1-A117-960B-82F1-B40BD5CD95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28F8D8-8390-379E-B0ED-474D7E8209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7BE81-D958-3B4F-B22F-6578CA84CE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8641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https://www.truecharity.us/is-making-the-switch-to-a-christmas-market-worth-it-hear-from-two-network-members-about-their-experiences/ </a:t>
            </a:r>
          </a:p>
        </p:txBody>
      </p:sp>
      <p:sp>
        <p:nvSpPr>
          <p:cNvPr id="4" name="Slide Number Placeholder 3"/>
          <p:cNvSpPr>
            <a:spLocks noGrp="1"/>
          </p:cNvSpPr>
          <p:nvPr>
            <p:ph type="sldNum" sz="quarter" idx="5"/>
          </p:nvPr>
        </p:nvSpPr>
        <p:spPr/>
        <p:txBody>
          <a:bodyPr/>
          <a:lstStyle/>
          <a:p>
            <a:fld id="{6877BE81-D958-3B4F-B22F-6578CA84CECA}" type="slidenum">
              <a:rPr lang="en-US" smtClean="0"/>
              <a:t>28</a:t>
            </a:fld>
            <a:endParaRPr lang="en-US"/>
          </a:p>
        </p:txBody>
      </p:sp>
    </p:spTree>
    <p:extLst>
      <p:ext uri="{BB962C8B-B14F-4D97-AF65-F5344CB8AC3E}">
        <p14:creationId xmlns:p14="http://schemas.microsoft.com/office/powerpoint/2010/main" val="3536045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https://www.truecharity.us/how-to-turn-your-food-pantry-into-a-community-co-op/</a:t>
            </a:r>
          </a:p>
        </p:txBody>
      </p:sp>
      <p:sp>
        <p:nvSpPr>
          <p:cNvPr id="4" name="Slide Number Placeholder 3"/>
          <p:cNvSpPr>
            <a:spLocks noGrp="1"/>
          </p:cNvSpPr>
          <p:nvPr>
            <p:ph type="sldNum" sz="quarter" idx="5"/>
          </p:nvPr>
        </p:nvSpPr>
        <p:spPr/>
        <p:txBody>
          <a:bodyPr/>
          <a:lstStyle/>
          <a:p>
            <a:fld id="{6877BE81-D958-3B4F-B22F-6578CA84CECA}" type="slidenum">
              <a:rPr lang="en-US" smtClean="0"/>
              <a:t>29</a:t>
            </a:fld>
            <a:endParaRPr lang="en-US"/>
          </a:p>
        </p:txBody>
      </p:sp>
    </p:spTree>
    <p:extLst>
      <p:ext uri="{BB962C8B-B14F-4D97-AF65-F5344CB8AC3E}">
        <p14:creationId xmlns:p14="http://schemas.microsoft.com/office/powerpoint/2010/main" val="89940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https://www.truecharity.us/3-ways-to-empower-mentees/</a:t>
            </a:r>
          </a:p>
        </p:txBody>
      </p:sp>
      <p:sp>
        <p:nvSpPr>
          <p:cNvPr id="4" name="Slide Number Placeholder 3"/>
          <p:cNvSpPr>
            <a:spLocks noGrp="1"/>
          </p:cNvSpPr>
          <p:nvPr>
            <p:ph type="sldNum" sz="quarter" idx="5"/>
          </p:nvPr>
        </p:nvSpPr>
        <p:spPr/>
        <p:txBody>
          <a:bodyPr/>
          <a:lstStyle/>
          <a:p>
            <a:fld id="{6877BE81-D958-3B4F-B22F-6578CA84CECA}" type="slidenum">
              <a:rPr lang="en-US" smtClean="0"/>
              <a:t>30</a:t>
            </a:fld>
            <a:endParaRPr lang="en-US"/>
          </a:p>
        </p:txBody>
      </p:sp>
    </p:spTree>
    <p:extLst>
      <p:ext uri="{BB962C8B-B14F-4D97-AF65-F5344CB8AC3E}">
        <p14:creationId xmlns:p14="http://schemas.microsoft.com/office/powerpoint/2010/main" val="2816344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https://www.truecharity.us/whats-the-difference-between-an-earn-it-project-and-a-social-enterprise/</a:t>
            </a:r>
          </a:p>
        </p:txBody>
      </p:sp>
      <p:sp>
        <p:nvSpPr>
          <p:cNvPr id="4" name="Slide Number Placeholder 3"/>
          <p:cNvSpPr>
            <a:spLocks noGrp="1"/>
          </p:cNvSpPr>
          <p:nvPr>
            <p:ph type="sldNum" sz="quarter" idx="5"/>
          </p:nvPr>
        </p:nvSpPr>
        <p:spPr/>
        <p:txBody>
          <a:bodyPr/>
          <a:lstStyle/>
          <a:p>
            <a:fld id="{6877BE81-D958-3B4F-B22F-6578CA84CECA}" type="slidenum">
              <a:rPr lang="en-US" smtClean="0"/>
              <a:t>31</a:t>
            </a:fld>
            <a:endParaRPr lang="en-US"/>
          </a:p>
        </p:txBody>
      </p:sp>
    </p:spTree>
    <p:extLst>
      <p:ext uri="{BB962C8B-B14F-4D97-AF65-F5344CB8AC3E}">
        <p14:creationId xmlns:p14="http://schemas.microsoft.com/office/powerpoint/2010/main" val="4290773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https://www.truecharity.us/how-one-idaho-based-program-honors-achievement-at-christmas-time-and-beyond/</a:t>
            </a:r>
          </a:p>
        </p:txBody>
      </p:sp>
      <p:sp>
        <p:nvSpPr>
          <p:cNvPr id="4" name="Slide Number Placeholder 3"/>
          <p:cNvSpPr>
            <a:spLocks noGrp="1"/>
          </p:cNvSpPr>
          <p:nvPr>
            <p:ph type="sldNum" sz="quarter" idx="5"/>
          </p:nvPr>
        </p:nvSpPr>
        <p:spPr/>
        <p:txBody>
          <a:bodyPr/>
          <a:lstStyle/>
          <a:p>
            <a:fld id="{6877BE81-D958-3B4F-B22F-6578CA84CECA}" type="slidenum">
              <a:rPr lang="en-US" smtClean="0"/>
              <a:t>32</a:t>
            </a:fld>
            <a:endParaRPr lang="en-US"/>
          </a:p>
        </p:txBody>
      </p:sp>
    </p:spTree>
    <p:extLst>
      <p:ext uri="{BB962C8B-B14F-4D97-AF65-F5344CB8AC3E}">
        <p14:creationId xmlns:p14="http://schemas.microsoft.com/office/powerpoint/2010/main" val="3993319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64700-08CF-6AE3-6D89-0CEDE8A779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F2731-AFE3-290E-7931-E466A3591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25A10-B5F0-5D51-0C6D-D147F8ABD34B}"/>
              </a:ext>
            </a:extLst>
          </p:cNvPr>
          <p:cNvSpPr>
            <a:spLocks noGrp="1"/>
          </p:cNvSpPr>
          <p:nvPr>
            <p:ph type="body" idx="1"/>
          </p:nvPr>
        </p:nvSpPr>
        <p:spPr/>
        <p:txBody>
          <a:bodyPr/>
          <a:lstStyle/>
          <a:p>
            <a:r>
              <a:rPr lang="en-US" dirty="0"/>
              <a:t>More Information: https://www.truecharity.us/right-here-right-now-how-one-church-benevolence-program-connects-to-those-in-need/</a:t>
            </a:r>
            <a:br>
              <a:rPr lang="en-US" dirty="0"/>
            </a:br>
            <a:r>
              <a:rPr lang="en-US" dirty="0"/>
              <a:t>https://www.truecharity.us/resource-review-helping-without-hurting-in-church-benevolence/</a:t>
            </a:r>
          </a:p>
        </p:txBody>
      </p:sp>
      <p:sp>
        <p:nvSpPr>
          <p:cNvPr id="4" name="Slide Number Placeholder 3">
            <a:extLst>
              <a:ext uri="{FF2B5EF4-FFF2-40B4-BE49-F238E27FC236}">
                <a16:creationId xmlns:a16="http://schemas.microsoft.com/office/drawing/2014/main" id="{E228FDFB-DC12-0477-0E14-51DE12037DEE}"/>
              </a:ext>
            </a:extLst>
          </p:cNvPr>
          <p:cNvSpPr>
            <a:spLocks noGrp="1"/>
          </p:cNvSpPr>
          <p:nvPr>
            <p:ph type="sldNum" sz="quarter" idx="5"/>
          </p:nvPr>
        </p:nvSpPr>
        <p:spPr/>
        <p:txBody>
          <a:bodyPr/>
          <a:lstStyle/>
          <a:p>
            <a:fld id="{6877BE81-D958-3B4F-B22F-6578CA84CECA}" type="slidenum">
              <a:rPr lang="en-US" smtClean="0"/>
              <a:t>33</a:t>
            </a:fld>
            <a:endParaRPr lang="en-US"/>
          </a:p>
        </p:txBody>
      </p:sp>
    </p:spTree>
    <p:extLst>
      <p:ext uri="{BB962C8B-B14F-4D97-AF65-F5344CB8AC3E}">
        <p14:creationId xmlns:p14="http://schemas.microsoft.com/office/powerpoint/2010/main" val="3952337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399DC-9951-9FD6-9714-9F83E2F27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05808-2AD4-630B-125E-236042E9C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CEE9B-C639-F3C8-782C-B637D679E9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9DB00C-9389-F5A2-E89F-8ABAEB8141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7BE81-D958-3B4F-B22F-6578CA84CE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8510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B94BD-BFE1-F11D-602C-62F35EDA9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22682C-AE7F-2569-41CA-E3AD747FA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09AC2-F1C7-372A-EBBE-CBBC4585B8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1B7683-B461-6A7B-2769-0841D51FCAF8}"/>
              </a:ext>
            </a:extLst>
          </p:cNvPr>
          <p:cNvSpPr>
            <a:spLocks noGrp="1"/>
          </p:cNvSpPr>
          <p:nvPr>
            <p:ph type="sldNum" sz="quarter" idx="5"/>
          </p:nvPr>
        </p:nvSpPr>
        <p:spPr/>
        <p:txBody>
          <a:bodyPr/>
          <a:lstStyle/>
          <a:p>
            <a:fld id="{6877BE81-D958-3B4F-B22F-6578CA84CECA}" type="slidenum">
              <a:rPr lang="en-US" smtClean="0"/>
              <a:t>35</a:t>
            </a:fld>
            <a:endParaRPr lang="en-US"/>
          </a:p>
        </p:txBody>
      </p:sp>
    </p:spTree>
    <p:extLst>
      <p:ext uri="{BB962C8B-B14F-4D97-AF65-F5344CB8AC3E}">
        <p14:creationId xmlns:p14="http://schemas.microsoft.com/office/powerpoint/2010/main" val="3966770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A5460-129A-03C4-DD83-E49D2EA91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CF4FBD-8F62-5C81-EE1E-E328931E3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7887BE-6B20-7941-9A47-8634D0CED2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C57A35-72F1-D801-3817-85ABA9FC7DF7}"/>
              </a:ext>
            </a:extLst>
          </p:cNvPr>
          <p:cNvSpPr>
            <a:spLocks noGrp="1"/>
          </p:cNvSpPr>
          <p:nvPr>
            <p:ph type="sldNum" sz="quarter" idx="5"/>
          </p:nvPr>
        </p:nvSpPr>
        <p:spPr/>
        <p:txBody>
          <a:bodyPr/>
          <a:lstStyle/>
          <a:p>
            <a:fld id="{6877BE81-D958-3B4F-B22F-6578CA84CECA}" type="slidenum">
              <a:rPr lang="en-US" smtClean="0"/>
              <a:t>37</a:t>
            </a:fld>
            <a:endParaRPr lang="en-US"/>
          </a:p>
        </p:txBody>
      </p:sp>
    </p:spTree>
    <p:extLst>
      <p:ext uri="{BB962C8B-B14F-4D97-AF65-F5344CB8AC3E}">
        <p14:creationId xmlns:p14="http://schemas.microsoft.com/office/powerpoint/2010/main" val="3679070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C4D36-BBBE-F5FE-A4DE-CB25B4573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D3A7D-5CB6-0E54-B57C-6E8932BD4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8507F-5135-D31D-26C9-E810AB0D9C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532064-0E8C-7A20-EF07-9F84600A1BA7}"/>
              </a:ext>
            </a:extLst>
          </p:cNvPr>
          <p:cNvSpPr>
            <a:spLocks noGrp="1"/>
          </p:cNvSpPr>
          <p:nvPr>
            <p:ph type="sldNum" sz="quarter" idx="5"/>
          </p:nvPr>
        </p:nvSpPr>
        <p:spPr/>
        <p:txBody>
          <a:bodyPr/>
          <a:lstStyle/>
          <a:p>
            <a:fld id="{6877BE81-D958-3B4F-B22F-6578CA84CECA}" type="slidenum">
              <a:rPr lang="en-US" smtClean="0"/>
              <a:t>38</a:t>
            </a:fld>
            <a:endParaRPr lang="en-US"/>
          </a:p>
        </p:txBody>
      </p:sp>
    </p:spTree>
    <p:extLst>
      <p:ext uri="{BB962C8B-B14F-4D97-AF65-F5344CB8AC3E}">
        <p14:creationId xmlns:p14="http://schemas.microsoft.com/office/powerpoint/2010/main" val="3347117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E613F-0955-CA02-DC22-9684CA03F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1F93E-FB83-0BAF-E732-584A93BFD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6FEDE-D6E4-8692-70C0-992018FEB7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B2E1A-38F4-3DF4-68E4-EC4B1267DA83}"/>
              </a:ext>
            </a:extLst>
          </p:cNvPr>
          <p:cNvSpPr>
            <a:spLocks noGrp="1"/>
          </p:cNvSpPr>
          <p:nvPr>
            <p:ph type="sldNum" sz="quarter" idx="5"/>
          </p:nvPr>
        </p:nvSpPr>
        <p:spPr/>
        <p:txBody>
          <a:bodyPr/>
          <a:lstStyle/>
          <a:p>
            <a:fld id="{6877BE81-D958-3B4F-B22F-6578CA84CECA}" type="slidenum">
              <a:rPr lang="en-US" smtClean="0"/>
              <a:t>39</a:t>
            </a:fld>
            <a:endParaRPr lang="en-US"/>
          </a:p>
        </p:txBody>
      </p:sp>
    </p:spTree>
    <p:extLst>
      <p:ext uri="{BB962C8B-B14F-4D97-AF65-F5344CB8AC3E}">
        <p14:creationId xmlns:p14="http://schemas.microsoft.com/office/powerpoint/2010/main" val="3572888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0BEAEC-CC10-1A4C-8128-FFE5F76B4468}" type="slidenum">
              <a:rPr lang="en-US" smtClean="0"/>
              <a:t>41</a:t>
            </a:fld>
            <a:endParaRPr lang="en-US"/>
          </a:p>
        </p:txBody>
      </p:sp>
    </p:spTree>
    <p:extLst>
      <p:ext uri="{BB962C8B-B14F-4D97-AF65-F5344CB8AC3E}">
        <p14:creationId xmlns:p14="http://schemas.microsoft.com/office/powerpoint/2010/main" val="1924209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0DB5-0F01-1346-1FDE-F502526A90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CBBC99-660F-B3CC-CEA1-A5834BB12B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E114F5-B57B-5907-725C-25576D6F23F4}"/>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F6D686E2-C6C2-32D7-4F8F-1573A3D4E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64851-9D9A-439F-0B18-F4DE16E3140E}"/>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349741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D88A-6303-0627-F45D-900AF720E1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49D06-27CB-8926-FBC4-5455B5331C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505F77-9C77-1872-C5CD-99A9E68E375F}"/>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C4B4FA94-A5A8-14A8-3B3F-79748169E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29149D-0A35-9FEF-C763-9F45FE80D958}"/>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2391506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17D3A-14B9-B6DA-9CF5-C2C89EAF99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5338C2-6776-938A-D7DA-8B4C356241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017897-E35B-9C02-5A14-6634FCABB192}"/>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E5EC70ED-CC6A-753C-DB87-00777EAE5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D8DC1-3FDC-C126-9D93-3E460D669C43}"/>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3500560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5ED6-071C-7104-959F-2687A4775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DAD807-7395-92F8-C50C-1C062AF48D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1B936D-9D46-F340-ED7E-1E2C82C06D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94215E-385C-9310-85A1-B8724AFD6E5E}"/>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6" name="Footer Placeholder 5">
            <a:extLst>
              <a:ext uri="{FF2B5EF4-FFF2-40B4-BE49-F238E27FC236}">
                <a16:creationId xmlns:a16="http://schemas.microsoft.com/office/drawing/2014/main" id="{A7269535-24BA-AC2E-8BBC-539B399C5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40A229-C266-C6FA-61D0-FE6BE5543667}"/>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3219812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A92C-E2BA-43D3-0AF2-4845C0D33A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886EC0-8524-7A25-01A7-F7A26405C4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E6551-9224-1DC7-7A51-A8AE908396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F2F6F5-8D09-E645-11CB-ECA0C4A45F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D7AEF6-CC4E-DADE-1984-75B97C4AF9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00C11D-644B-14F2-ADF5-FACD02C44DF9}"/>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8" name="Footer Placeholder 7">
            <a:extLst>
              <a:ext uri="{FF2B5EF4-FFF2-40B4-BE49-F238E27FC236}">
                <a16:creationId xmlns:a16="http://schemas.microsoft.com/office/drawing/2014/main" id="{400E9EB4-8794-86E9-CCAE-C6C750D9D8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D47B6D-06D7-965C-8199-0FBCE330B542}"/>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1815303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A553C-A86B-BD3D-0479-6CDBA08C0B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75A606-C04D-8684-0DB3-5000388D9938}"/>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4" name="Footer Placeholder 3">
            <a:extLst>
              <a:ext uri="{FF2B5EF4-FFF2-40B4-BE49-F238E27FC236}">
                <a16:creationId xmlns:a16="http://schemas.microsoft.com/office/drawing/2014/main" id="{DC774A53-516C-0AD9-664B-DC7B8164E1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6B0288-691A-8C00-CC70-F7C207FD2338}"/>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882630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2B0A0D-1502-53BF-52E4-78A9F45A2EC8}"/>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3" name="Footer Placeholder 2">
            <a:extLst>
              <a:ext uri="{FF2B5EF4-FFF2-40B4-BE49-F238E27FC236}">
                <a16:creationId xmlns:a16="http://schemas.microsoft.com/office/drawing/2014/main" id="{12ED2D74-D6CE-7B32-F318-80E36C6525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57070B-D17E-CBCE-3A87-61B410195D83}"/>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254966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39F0E-7D48-BE55-6325-7E23DF51BD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7A2709-D7B0-EE0C-4DE9-B950769281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C315C4-AEC4-7A49-1CF7-443B1134A2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98B594-5979-72E5-1C35-566A114D059D}"/>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6" name="Footer Placeholder 5">
            <a:extLst>
              <a:ext uri="{FF2B5EF4-FFF2-40B4-BE49-F238E27FC236}">
                <a16:creationId xmlns:a16="http://schemas.microsoft.com/office/drawing/2014/main" id="{07FC8DF3-D6B2-4128-604C-4B1C76CE9F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F04A38-2692-55B1-82A1-DE1549DE54BF}"/>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237147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DE0AC-721C-1E7D-A1F8-84066686A9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A0B40A-900B-0558-F3BD-4BD9147BFD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1A0870-42B4-CBFB-881F-BDDA38E08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D00AE-CBD2-2523-8448-5657E6F4EC97}"/>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6" name="Footer Placeholder 5">
            <a:extLst>
              <a:ext uri="{FF2B5EF4-FFF2-40B4-BE49-F238E27FC236}">
                <a16:creationId xmlns:a16="http://schemas.microsoft.com/office/drawing/2014/main" id="{F06BAF80-9E17-36F4-79C8-9DD2B0AFC0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C76491-290C-9EFF-5AE3-882A0EE939B8}"/>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49741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B09E-BDF6-4A16-BDBB-A9A12BD898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D3B29D-B365-588F-3D49-83B6227B8B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2C82C-CF92-26FA-5AB5-08642CEC5A89}"/>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6EE05C40-B3AD-56E5-4BA7-5558CEE441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463E0-96BF-D206-F065-6608719E1CC9}"/>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2485935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E4C8F2-3471-8205-FC0E-0AEC45944E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3CBA65-A0EF-8610-07E6-9FDB496FE2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333FB-7FCC-1BF8-4D6B-9E52DFA9F29D}"/>
              </a:ext>
            </a:extLst>
          </p:cNvPr>
          <p:cNvSpPr>
            <a:spLocks noGrp="1"/>
          </p:cNvSpPr>
          <p:nvPr>
            <p:ph type="dt" sz="half" idx="10"/>
          </p:nvPr>
        </p:nvSpPr>
        <p:spPr/>
        <p:txBody>
          <a:body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B97A8167-5A42-3F02-232F-ED81DACDB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8D9F00-F256-C480-FE0D-357D62247F61}"/>
              </a:ext>
            </a:extLst>
          </p:cNvPr>
          <p:cNvSpPr>
            <a:spLocks noGrp="1"/>
          </p:cNvSpPr>
          <p:nvPr>
            <p:ph type="sldNum" sz="quarter" idx="12"/>
          </p:nvPr>
        </p:nvSpPr>
        <p:spPr/>
        <p:txBody>
          <a:bodyPr/>
          <a:lstStyle/>
          <a:p>
            <a:fld id="{7A3A2E70-9375-E64F-A0B8-0ED1C2C017E7}" type="slidenum">
              <a:rPr lang="en-US" smtClean="0"/>
              <a:t>‹#›</a:t>
            </a:fld>
            <a:endParaRPr lang="en-US"/>
          </a:p>
        </p:txBody>
      </p:sp>
    </p:spTree>
    <p:extLst>
      <p:ext uri="{BB962C8B-B14F-4D97-AF65-F5344CB8AC3E}">
        <p14:creationId xmlns:p14="http://schemas.microsoft.com/office/powerpoint/2010/main" val="1334001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92714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9"/>
        <p:cNvGrpSpPr/>
        <p:nvPr/>
      </p:nvGrpSpPr>
      <p:grpSpPr>
        <a:xfrm>
          <a:off x="0" y="0"/>
          <a:ext cx="0" cy="0"/>
          <a:chOff x="0" y="0"/>
          <a:chExt cx="0" cy="0"/>
        </a:xfrm>
      </p:grpSpPr>
      <p:sp>
        <p:nvSpPr>
          <p:cNvPr id="20" name="Google Shape;20;p70"/>
          <p:cNvSpPr txBox="1">
            <a:spLocks noGrp="1"/>
          </p:cNvSpPr>
          <p:nvPr>
            <p:ph type="title"/>
          </p:nvPr>
        </p:nvSpPr>
        <p:spPr>
          <a:xfrm>
            <a:off x="2300290" y="250165"/>
            <a:ext cx="10515600" cy="82382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70"/>
          <p:cNvSpPr/>
          <p:nvPr/>
        </p:nvSpPr>
        <p:spPr>
          <a:xfrm>
            <a:off x="9703676" y="6061841"/>
            <a:ext cx="2488324" cy="796159"/>
          </a:xfrm>
          <a:prstGeom prst="rect">
            <a:avLst/>
          </a:prstGeom>
          <a:solidFill>
            <a:srgbClr val="FAFA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3609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scussion Question Slide">
  <p:cSld name="1_Discussion Question Slide">
    <p:spTree>
      <p:nvGrpSpPr>
        <p:cNvPr id="1" name="Shape 22"/>
        <p:cNvGrpSpPr/>
        <p:nvPr/>
      </p:nvGrpSpPr>
      <p:grpSpPr>
        <a:xfrm>
          <a:off x="0" y="0"/>
          <a:ext cx="0" cy="0"/>
          <a:chOff x="0" y="0"/>
          <a:chExt cx="0" cy="0"/>
        </a:xfrm>
      </p:grpSpPr>
      <p:sp>
        <p:nvSpPr>
          <p:cNvPr id="23" name="Google Shape;23;p73"/>
          <p:cNvSpPr/>
          <p:nvPr/>
        </p:nvSpPr>
        <p:spPr>
          <a:xfrm>
            <a:off x="9673839" y="6101697"/>
            <a:ext cx="2518161" cy="756303"/>
          </a:xfrm>
          <a:prstGeom prst="rect">
            <a:avLst/>
          </a:prstGeom>
          <a:solidFill>
            <a:srgbClr val="FAFA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24" name="Google Shape;24;p73"/>
          <p:cNvGrpSpPr/>
          <p:nvPr/>
        </p:nvGrpSpPr>
        <p:grpSpPr>
          <a:xfrm rot="5400000">
            <a:off x="8178042" y="2759719"/>
            <a:ext cx="6313442" cy="1338561"/>
            <a:chOff x="2641600" y="320321"/>
            <a:chExt cx="9064978" cy="1921935"/>
          </a:xfrm>
        </p:grpSpPr>
        <p:sp>
          <p:nvSpPr>
            <p:cNvPr id="25" name="Google Shape;25;p73"/>
            <p:cNvSpPr/>
            <p:nvPr/>
          </p:nvSpPr>
          <p:spPr>
            <a:xfrm>
              <a:off x="2641600" y="320321"/>
              <a:ext cx="9064978" cy="1921935"/>
            </a:xfrm>
            <a:custGeom>
              <a:avLst/>
              <a:gdLst/>
              <a:ahLst/>
              <a:cxnLst/>
              <a:rect l="l" t="t" r="r" b="b"/>
              <a:pathLst>
                <a:path w="9064978" h="1921935" extrusionOk="0">
                  <a:moveTo>
                    <a:pt x="0" y="244597"/>
                  </a:moveTo>
                  <a:cubicBezTo>
                    <a:pt x="0" y="109510"/>
                    <a:pt x="109510" y="0"/>
                    <a:pt x="244597" y="0"/>
                  </a:cubicBezTo>
                  <a:lnTo>
                    <a:pt x="1510830" y="0"/>
                  </a:lnTo>
                  <a:lnTo>
                    <a:pt x="1510830" y="0"/>
                  </a:lnTo>
                  <a:lnTo>
                    <a:pt x="3777074" y="0"/>
                  </a:lnTo>
                  <a:lnTo>
                    <a:pt x="8820381" y="0"/>
                  </a:lnTo>
                  <a:cubicBezTo>
                    <a:pt x="8955468" y="0"/>
                    <a:pt x="9064978" y="109510"/>
                    <a:pt x="9064978" y="244597"/>
                  </a:cubicBezTo>
                  <a:lnTo>
                    <a:pt x="9064978" y="856074"/>
                  </a:lnTo>
                  <a:lnTo>
                    <a:pt x="9064978" y="856074"/>
                  </a:lnTo>
                  <a:lnTo>
                    <a:pt x="9064978" y="1222963"/>
                  </a:lnTo>
                  <a:lnTo>
                    <a:pt x="9064978" y="1222958"/>
                  </a:lnTo>
                  <a:cubicBezTo>
                    <a:pt x="9064978" y="1358045"/>
                    <a:pt x="8955468" y="1467555"/>
                    <a:pt x="8820381" y="1467555"/>
                  </a:cubicBezTo>
                  <a:lnTo>
                    <a:pt x="7728185" y="1467556"/>
                  </a:lnTo>
                  <a:lnTo>
                    <a:pt x="6820871" y="1921935"/>
                  </a:lnTo>
                  <a:lnTo>
                    <a:pt x="7064963" y="1444978"/>
                  </a:lnTo>
                  <a:lnTo>
                    <a:pt x="244597" y="1467555"/>
                  </a:lnTo>
                  <a:cubicBezTo>
                    <a:pt x="109510" y="1467555"/>
                    <a:pt x="0" y="1358045"/>
                    <a:pt x="0" y="1222958"/>
                  </a:cubicBezTo>
                  <a:lnTo>
                    <a:pt x="0" y="1222963"/>
                  </a:lnTo>
                  <a:lnTo>
                    <a:pt x="0" y="856074"/>
                  </a:lnTo>
                  <a:lnTo>
                    <a:pt x="0" y="856074"/>
                  </a:lnTo>
                  <a:lnTo>
                    <a:pt x="0" y="244597"/>
                  </a:lnTo>
                  <a:close/>
                </a:path>
              </a:pathLst>
            </a:custGeom>
            <a:solidFill>
              <a:srgbClr val="72B262"/>
            </a:solidFill>
            <a:ln>
              <a:noFill/>
            </a:ln>
          </p:spPr>
          <p:txBody>
            <a:bodyPr spcFirstLastPara="1" wrap="square" lIns="548625" tIns="457200" rIns="365750" bIns="1188700" anchor="ctr" anchorCtr="0">
              <a:noAutofit/>
            </a:bodyPr>
            <a:lstStyle/>
            <a:p>
              <a:pPr marL="0" marR="0" lvl="0" indent="0" algn="l" rtl="0">
                <a:lnSpc>
                  <a:spcPct val="100000"/>
                </a:lnSpc>
                <a:spcBef>
                  <a:spcPts val="0"/>
                </a:spcBef>
                <a:spcAft>
                  <a:spcPts val="0"/>
                </a:spcAft>
                <a:buClr>
                  <a:srgbClr val="000000"/>
                </a:buClr>
                <a:buSzPts val="7200"/>
                <a:buFont typeface="Arial"/>
                <a:buNone/>
              </a:pPr>
              <a:r>
                <a:rPr lang="en-US" sz="7200" b="1" i="0" u="none" strike="noStrike" cap="none">
                  <a:solidFill>
                    <a:schemeClr val="lt1"/>
                  </a:solidFill>
                  <a:latin typeface="Arial"/>
                  <a:ea typeface="Arial"/>
                  <a:cs typeface="Arial"/>
                  <a:sym typeface="Arial"/>
                </a:rPr>
                <a:t>    DISCUSS</a:t>
              </a:r>
              <a:endParaRPr sz="6600" b="0" i="0" u="none" strike="noStrike" cap="none">
                <a:solidFill>
                  <a:schemeClr val="lt1"/>
                </a:solidFill>
                <a:latin typeface="Arial"/>
                <a:ea typeface="Arial"/>
                <a:cs typeface="Arial"/>
                <a:sym typeface="Arial"/>
              </a:endParaRPr>
            </a:p>
          </p:txBody>
        </p:sp>
        <p:grpSp>
          <p:nvGrpSpPr>
            <p:cNvPr id="26" name="Google Shape;26;p73"/>
            <p:cNvGrpSpPr/>
            <p:nvPr/>
          </p:nvGrpSpPr>
          <p:grpSpPr>
            <a:xfrm>
              <a:off x="3341508" y="650523"/>
              <a:ext cx="990238" cy="620709"/>
              <a:chOff x="3747909" y="650523"/>
              <a:chExt cx="990238" cy="620709"/>
            </a:xfrm>
          </p:grpSpPr>
          <p:sp>
            <p:nvSpPr>
              <p:cNvPr id="27" name="Google Shape;27;p73"/>
              <p:cNvSpPr/>
              <p:nvPr/>
            </p:nvSpPr>
            <p:spPr>
              <a:xfrm>
                <a:off x="3747909" y="650523"/>
                <a:ext cx="361244" cy="36124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73"/>
              <p:cNvSpPr/>
              <p:nvPr/>
            </p:nvSpPr>
            <p:spPr>
              <a:xfrm>
                <a:off x="4176886" y="917224"/>
                <a:ext cx="279747" cy="27974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9;p73"/>
              <p:cNvSpPr/>
              <p:nvPr/>
            </p:nvSpPr>
            <p:spPr>
              <a:xfrm>
                <a:off x="4580811" y="1113896"/>
                <a:ext cx="157336" cy="15733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0" name="Google Shape;30;p73"/>
            <p:cNvPicPr preferRelativeResize="0"/>
            <p:nvPr/>
          </p:nvPicPr>
          <p:blipFill rotWithShape="1">
            <a:blip r:embed="rId2">
              <a:alphaModFix/>
            </a:blip>
            <a:srcRect r="5769"/>
            <a:stretch/>
          </p:blipFill>
          <p:spPr>
            <a:xfrm>
              <a:off x="10600267" y="671796"/>
              <a:ext cx="1106311" cy="1112908"/>
            </a:xfrm>
            <a:prstGeom prst="rect">
              <a:avLst/>
            </a:prstGeom>
            <a:noFill/>
            <a:ln>
              <a:noFill/>
            </a:ln>
          </p:spPr>
        </p:pic>
      </p:grpSp>
      <p:sp>
        <p:nvSpPr>
          <p:cNvPr id="31" name="Google Shape;31;p73"/>
          <p:cNvSpPr txBox="1">
            <a:spLocks noGrp="1"/>
          </p:cNvSpPr>
          <p:nvPr>
            <p:ph type="body" idx="1"/>
          </p:nvPr>
        </p:nvSpPr>
        <p:spPr>
          <a:xfrm>
            <a:off x="1795463" y="2647710"/>
            <a:ext cx="10080625" cy="3484516"/>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3600"/>
              </a:spcBef>
              <a:spcAft>
                <a:spcPts val="0"/>
              </a:spcAft>
              <a:buClr>
                <a:schemeClr val="dk1"/>
              </a:buClr>
              <a:buSzPts val="3600"/>
              <a:buChar char="•"/>
              <a:defRPr sz="3600">
                <a:latin typeface="Raleway"/>
                <a:ea typeface="Raleway"/>
                <a:cs typeface="Raleway"/>
                <a:sym typeface="Raleway"/>
              </a:defRPr>
            </a:lvl1pPr>
            <a:lvl2pPr marL="914400" lvl="1" indent="-381000" algn="l">
              <a:lnSpc>
                <a:spcPct val="90000"/>
              </a:lnSpc>
              <a:spcBef>
                <a:spcPts val="500"/>
              </a:spcBef>
              <a:spcAft>
                <a:spcPts val="0"/>
              </a:spcAft>
              <a:buClr>
                <a:schemeClr val="dk1"/>
              </a:buClr>
              <a:buSzPts val="2400"/>
              <a:buChar char="•"/>
              <a:defRPr>
                <a:latin typeface="Raleway"/>
                <a:ea typeface="Raleway"/>
                <a:cs typeface="Raleway"/>
                <a:sym typeface="Raleway"/>
              </a:defRPr>
            </a:lvl2pPr>
            <a:lvl3pPr marL="1371600" lvl="2" indent="-355600" algn="l">
              <a:lnSpc>
                <a:spcPct val="90000"/>
              </a:lnSpc>
              <a:spcBef>
                <a:spcPts val="500"/>
              </a:spcBef>
              <a:spcAft>
                <a:spcPts val="0"/>
              </a:spcAft>
              <a:buClr>
                <a:schemeClr val="dk1"/>
              </a:buClr>
              <a:buSzPts val="2000"/>
              <a:buChar char="•"/>
              <a:defRPr>
                <a:latin typeface="Raleway"/>
                <a:ea typeface="Raleway"/>
                <a:cs typeface="Raleway"/>
                <a:sym typeface="Raleway"/>
              </a:defRPr>
            </a:lvl3pPr>
            <a:lvl4pPr marL="1828800" lvl="3" indent="-342900" algn="l">
              <a:lnSpc>
                <a:spcPct val="90000"/>
              </a:lnSpc>
              <a:spcBef>
                <a:spcPts val="500"/>
              </a:spcBef>
              <a:spcAft>
                <a:spcPts val="0"/>
              </a:spcAft>
              <a:buClr>
                <a:schemeClr val="dk1"/>
              </a:buClr>
              <a:buSzPts val="1800"/>
              <a:buChar char="•"/>
              <a:defRPr>
                <a:latin typeface="Raleway"/>
                <a:ea typeface="Raleway"/>
                <a:cs typeface="Raleway"/>
                <a:sym typeface="Raleway"/>
              </a:defRPr>
            </a:lvl4pPr>
            <a:lvl5pPr marL="2286000" lvl="4" indent="-342900" algn="l">
              <a:lnSpc>
                <a:spcPct val="90000"/>
              </a:lnSpc>
              <a:spcBef>
                <a:spcPts val="500"/>
              </a:spcBef>
              <a:spcAft>
                <a:spcPts val="0"/>
              </a:spcAft>
              <a:buClr>
                <a:schemeClr val="dk1"/>
              </a:buClr>
              <a:buSzPts val="1800"/>
              <a:buChar char="•"/>
              <a:defRPr>
                <a:latin typeface="Raleway"/>
                <a:ea typeface="Raleway"/>
                <a:cs typeface="Raleway"/>
                <a:sym typeface="Ralewa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5442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500"/>
                                        <p:tgtEl>
                                          <p:spTgt spid="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xEl>
                                              <p:charRg st="1" end="1"/>
                                            </p:txEl>
                                          </p:spTgt>
                                        </p:tgtEl>
                                        <p:attrNameLst>
                                          <p:attrName>style.visibility</p:attrName>
                                        </p:attrNameLst>
                                      </p:cBhvr>
                                      <p:to>
                                        <p:strVal val="visible"/>
                                      </p:to>
                                    </p:set>
                                    <p:animEffect transition="in" filter="fade">
                                      <p:cBhvr>
                                        <p:cTn id="12" dur="500"/>
                                        <p:tgtEl>
                                          <p:spTgt spid="31">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xEl>
                                              <p:charRg st="1" end="1"/>
                                            </p:txEl>
                                          </p:spTgt>
                                        </p:tgtEl>
                                        <p:attrNameLst>
                                          <p:attrName>style.visibility</p:attrName>
                                        </p:attrNameLst>
                                      </p:cBhvr>
                                      <p:to>
                                        <p:strVal val="visible"/>
                                      </p:to>
                                    </p:set>
                                    <p:animEffect transition="in" filter="fade">
                                      <p:cBhvr>
                                        <p:cTn id="17" dur="500"/>
                                        <p:tgtEl>
                                          <p:spTgt spid="31">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xEl>
                                              <p:charRg st="1" end="1"/>
                                            </p:txEl>
                                          </p:spTgt>
                                        </p:tgtEl>
                                        <p:attrNameLst>
                                          <p:attrName>style.visibility</p:attrName>
                                        </p:attrNameLst>
                                      </p:cBhvr>
                                      <p:to>
                                        <p:strVal val="visible"/>
                                      </p:to>
                                    </p:set>
                                    <p:animEffect transition="in" filter="fade">
                                      <p:cBhvr>
                                        <p:cTn id="22" dur="500"/>
                                        <p:tgtEl>
                                          <p:spTgt spid="31">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xEl>
                                              <p:charRg st="1" end="1"/>
                                            </p:txEl>
                                          </p:spTgt>
                                        </p:tgtEl>
                                        <p:attrNameLst>
                                          <p:attrName>style.visibility</p:attrName>
                                        </p:attrNameLst>
                                      </p:cBhvr>
                                      <p:to>
                                        <p:strVal val="visible"/>
                                      </p:to>
                                    </p:set>
                                    <p:animEffect transition="in" filter="fade">
                                      <p:cBhvr>
                                        <p:cTn id="27" dur="500"/>
                                        <p:tgtEl>
                                          <p:spTgt spid="31">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
                                            <p:txEl>
                                              <p:charRg st="1" end="1"/>
                                            </p:txEl>
                                          </p:spTgt>
                                        </p:tgtEl>
                                        <p:attrNameLst>
                                          <p:attrName>style.visibility</p:attrName>
                                        </p:attrNameLst>
                                      </p:cBhvr>
                                      <p:to>
                                        <p:strVal val="visible"/>
                                      </p:to>
                                    </p:set>
                                    <p:animEffect transition="in" filter="fade">
                                      <p:cBhvr>
                                        <p:cTn id="32" dur="500"/>
                                        <p:tgtEl>
                                          <p:spTgt spid="31">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xEl>
                                              <p:charRg st="1" end="1"/>
                                            </p:txEl>
                                          </p:spTgt>
                                        </p:tgtEl>
                                        <p:attrNameLst>
                                          <p:attrName>style.visibility</p:attrName>
                                        </p:attrNameLst>
                                      </p:cBhvr>
                                      <p:to>
                                        <p:strVal val="visible"/>
                                      </p:to>
                                    </p:set>
                                    <p:animEffect transition="in" filter="fade">
                                      <p:cBhvr>
                                        <p:cTn id="37" dur="500"/>
                                        <p:tgtEl>
                                          <p:spTgt spid="31">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
                                            <p:txEl>
                                              <p:charRg st="1" end="1"/>
                                            </p:txEl>
                                          </p:spTgt>
                                        </p:tgtEl>
                                        <p:attrNameLst>
                                          <p:attrName>style.visibility</p:attrName>
                                        </p:attrNameLst>
                                      </p:cBhvr>
                                      <p:to>
                                        <p:strVal val="visible"/>
                                      </p:to>
                                    </p:set>
                                    <p:animEffect transition="in" filter="fade">
                                      <p:cBhvr>
                                        <p:cTn id="42" dur="500"/>
                                        <p:tgtEl>
                                          <p:spTgt spid="31">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xEl>
                                              <p:charRg st="1" end="1"/>
                                            </p:txEl>
                                          </p:spTgt>
                                        </p:tgtEl>
                                        <p:attrNameLst>
                                          <p:attrName>style.visibility</p:attrName>
                                        </p:attrNameLst>
                                      </p:cBhvr>
                                      <p:to>
                                        <p:strVal val="visible"/>
                                      </p:to>
                                    </p:set>
                                    <p:animEffect transition="in" filter="fade">
                                      <p:cBhvr>
                                        <p:cTn id="47" dur="500"/>
                                        <p:tgtEl>
                                          <p:spTgt spid="31">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2"/>
        <p:cNvGrpSpPr/>
        <p:nvPr/>
      </p:nvGrpSpPr>
      <p:grpSpPr>
        <a:xfrm>
          <a:off x="0" y="0"/>
          <a:ext cx="0" cy="0"/>
          <a:chOff x="0" y="0"/>
          <a:chExt cx="0" cy="0"/>
        </a:xfrm>
      </p:grpSpPr>
      <p:sp>
        <p:nvSpPr>
          <p:cNvPr id="33" name="Google Shape;33;p76"/>
          <p:cNvSpPr txBox="1">
            <a:spLocks noGrp="1"/>
          </p:cNvSpPr>
          <p:nvPr>
            <p:ph type="title"/>
          </p:nvPr>
        </p:nvSpPr>
        <p:spPr>
          <a:xfrm>
            <a:off x="1631304" y="2119272"/>
            <a:ext cx="10515600" cy="724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76"/>
          <p:cNvSpPr txBox="1">
            <a:spLocks noGrp="1"/>
          </p:cNvSpPr>
          <p:nvPr>
            <p:ph type="body" idx="1"/>
          </p:nvPr>
        </p:nvSpPr>
        <p:spPr>
          <a:xfrm>
            <a:off x="1631304" y="3032831"/>
            <a:ext cx="9528111" cy="361989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Open Sans"/>
                <a:ea typeface="Open Sans"/>
                <a:cs typeface="Open Sans"/>
                <a:sym typeface="Open Sans"/>
              </a:defRPr>
            </a:lvl1pPr>
            <a:lvl2pPr marL="914400" lvl="1" indent="-3810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marL="1371600" lvl="2" indent="-355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marL="1828800" lvl="3" indent="-3429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marL="2286000" lvl="4" indent="-3429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730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8"/>
        <p:cNvGrpSpPr/>
        <p:nvPr/>
      </p:nvGrpSpPr>
      <p:grpSpPr>
        <a:xfrm>
          <a:off x="0" y="0"/>
          <a:ext cx="0" cy="0"/>
          <a:chOff x="0" y="0"/>
          <a:chExt cx="0" cy="0"/>
        </a:xfrm>
      </p:grpSpPr>
      <p:sp>
        <p:nvSpPr>
          <p:cNvPr id="39" name="Google Shape;39;p7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7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118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4"/>
        <p:cNvGrpSpPr/>
        <p:nvPr/>
      </p:nvGrpSpPr>
      <p:grpSpPr>
        <a:xfrm>
          <a:off x="0" y="0"/>
          <a:ext cx="0" cy="0"/>
          <a:chOff x="0" y="0"/>
          <a:chExt cx="0" cy="0"/>
        </a:xfrm>
      </p:grpSpPr>
      <p:sp>
        <p:nvSpPr>
          <p:cNvPr id="45" name="Google Shape;45;p78"/>
          <p:cNvSpPr txBox="1">
            <a:spLocks noGrp="1"/>
          </p:cNvSpPr>
          <p:nvPr>
            <p:ph type="title"/>
          </p:nvPr>
        </p:nvSpPr>
        <p:spPr>
          <a:xfrm>
            <a:off x="1351384" y="168074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788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7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7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7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7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518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775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4"/>
        <p:cNvGrpSpPr/>
        <p:nvPr/>
      </p:nvGrpSpPr>
      <p:grpSpPr>
        <a:xfrm>
          <a:off x="0" y="0"/>
          <a:ext cx="0" cy="0"/>
          <a:chOff x="0" y="0"/>
          <a:chExt cx="0" cy="0"/>
        </a:xfrm>
      </p:grpSpPr>
      <p:sp>
        <p:nvSpPr>
          <p:cNvPr id="65" name="Google Shape;65;p8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8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8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345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1"/>
        <p:cNvGrpSpPr/>
        <p:nvPr/>
      </p:nvGrpSpPr>
      <p:grpSpPr>
        <a:xfrm>
          <a:off x="0" y="0"/>
          <a:ext cx="0" cy="0"/>
          <a:chOff x="0" y="0"/>
          <a:chExt cx="0" cy="0"/>
        </a:xfrm>
      </p:grpSpPr>
      <p:sp>
        <p:nvSpPr>
          <p:cNvPr id="72" name="Google Shape;72;p8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82"/>
          <p:cNvSpPr>
            <a:spLocks noGrp="1"/>
          </p:cNvSpPr>
          <p:nvPr>
            <p:ph type="pic" idx="2"/>
          </p:nvPr>
        </p:nvSpPr>
        <p:spPr>
          <a:xfrm>
            <a:off x="5183188" y="987425"/>
            <a:ext cx="6172200" cy="4873625"/>
          </a:xfrm>
          <a:prstGeom prst="rect">
            <a:avLst/>
          </a:prstGeom>
          <a:noFill/>
          <a:ln>
            <a:noFill/>
          </a:ln>
        </p:spPr>
      </p:sp>
      <p:sp>
        <p:nvSpPr>
          <p:cNvPr id="74" name="Google Shape;74;p8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358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8"/>
        <p:cNvGrpSpPr/>
        <p:nvPr/>
      </p:nvGrpSpPr>
      <p:grpSpPr>
        <a:xfrm>
          <a:off x="0" y="0"/>
          <a:ext cx="0" cy="0"/>
          <a:chOff x="0" y="0"/>
          <a:chExt cx="0" cy="0"/>
        </a:xfrm>
      </p:grpSpPr>
      <p:sp>
        <p:nvSpPr>
          <p:cNvPr id="79" name="Google Shape;79;p83"/>
          <p:cNvSpPr txBox="1">
            <a:spLocks noGrp="1"/>
          </p:cNvSpPr>
          <p:nvPr>
            <p:ph type="title"/>
          </p:nvPr>
        </p:nvSpPr>
        <p:spPr>
          <a:xfrm>
            <a:off x="1351384" y="168074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83"/>
          <p:cNvSpPr txBox="1">
            <a:spLocks noGrp="1"/>
          </p:cNvSpPr>
          <p:nvPr>
            <p:ph type="body" idx="1"/>
          </p:nvPr>
        </p:nvSpPr>
        <p:spPr>
          <a:xfrm rot="5400000">
            <a:off x="5068046" y="-575420"/>
            <a:ext cx="3082276"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058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4"/>
        <p:cNvGrpSpPr/>
        <p:nvPr/>
      </p:nvGrpSpPr>
      <p:grpSpPr>
        <a:xfrm>
          <a:off x="0" y="0"/>
          <a:ext cx="0" cy="0"/>
          <a:chOff x="0" y="0"/>
          <a:chExt cx="0" cy="0"/>
        </a:xfrm>
      </p:grpSpPr>
      <p:sp>
        <p:nvSpPr>
          <p:cNvPr id="85" name="Google Shape;85;p8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8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49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90"/>
        <p:cNvGrpSpPr/>
        <p:nvPr/>
      </p:nvGrpSpPr>
      <p:grpSpPr>
        <a:xfrm>
          <a:off x="0" y="0"/>
          <a:ext cx="0" cy="0"/>
          <a:chOff x="0" y="0"/>
          <a:chExt cx="0" cy="0"/>
        </a:xfrm>
      </p:grpSpPr>
      <p:sp>
        <p:nvSpPr>
          <p:cNvPr id="91" name="Google Shape;91;p85"/>
          <p:cNvSpPr/>
          <p:nvPr/>
        </p:nvSpPr>
        <p:spPr>
          <a:xfrm>
            <a:off x="0" y="1"/>
            <a:ext cx="12170228" cy="1484198"/>
          </a:xfrm>
          <a:prstGeom prst="rect">
            <a:avLst/>
          </a:prstGeom>
          <a:solidFill>
            <a:srgbClr val="7AAC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2" name="Google Shape;92;p85"/>
          <p:cNvSpPr txBox="1">
            <a:spLocks noGrp="1"/>
          </p:cNvSpPr>
          <p:nvPr>
            <p:ph type="title"/>
          </p:nvPr>
        </p:nvSpPr>
        <p:spPr>
          <a:xfrm>
            <a:off x="222754" y="203199"/>
            <a:ext cx="11013117" cy="138384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5400"/>
              <a:buFont typeface="Raleway"/>
              <a:buNone/>
              <a:defRPr sz="5400" b="1">
                <a:solidFill>
                  <a:schemeClr val="lt1"/>
                </a:solidFill>
                <a:latin typeface="Raleway"/>
                <a:ea typeface="Raleway"/>
                <a:cs typeface="Raleway"/>
                <a:sym typeface="Ralewa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85"/>
          <p:cNvSpPr txBox="1">
            <a:spLocks noGrp="1"/>
          </p:cNvSpPr>
          <p:nvPr>
            <p:ph type="body" idx="1"/>
          </p:nvPr>
        </p:nvSpPr>
        <p:spPr>
          <a:xfrm>
            <a:off x="1248227" y="2928144"/>
            <a:ext cx="8563429" cy="4430713"/>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rgbClr val="595959"/>
              </a:buClr>
              <a:buSzPts val="3600"/>
              <a:buChar char="•"/>
              <a:defRPr sz="3600" b="1">
                <a:solidFill>
                  <a:srgbClr val="595959"/>
                </a:solidFill>
                <a:latin typeface="Raleway"/>
                <a:ea typeface="Raleway"/>
                <a:cs typeface="Raleway"/>
                <a:sym typeface="Raleway"/>
              </a:defRPr>
            </a:lvl1pPr>
            <a:lvl2pPr marL="914400" lvl="1" indent="-431800" algn="l">
              <a:lnSpc>
                <a:spcPct val="90000"/>
              </a:lnSpc>
              <a:spcBef>
                <a:spcPts val="500"/>
              </a:spcBef>
              <a:spcAft>
                <a:spcPts val="0"/>
              </a:spcAft>
              <a:buClr>
                <a:srgbClr val="595959"/>
              </a:buClr>
              <a:buSzPts val="3200"/>
              <a:buChar char="•"/>
              <a:defRPr sz="3200">
                <a:solidFill>
                  <a:srgbClr val="595959"/>
                </a:solidFill>
                <a:latin typeface="Raleway"/>
                <a:ea typeface="Raleway"/>
                <a:cs typeface="Raleway"/>
                <a:sym typeface="Raleway"/>
              </a:defRPr>
            </a:lvl2pPr>
            <a:lvl3pPr marL="1371600" lvl="2" indent="-406400" algn="l">
              <a:lnSpc>
                <a:spcPct val="90000"/>
              </a:lnSpc>
              <a:spcBef>
                <a:spcPts val="500"/>
              </a:spcBef>
              <a:spcAft>
                <a:spcPts val="0"/>
              </a:spcAft>
              <a:buClr>
                <a:srgbClr val="595959"/>
              </a:buClr>
              <a:buSzPts val="2800"/>
              <a:buChar char="•"/>
              <a:defRPr sz="2800">
                <a:solidFill>
                  <a:srgbClr val="595959"/>
                </a:solidFill>
                <a:latin typeface="Raleway"/>
                <a:ea typeface="Raleway"/>
                <a:cs typeface="Raleway"/>
                <a:sym typeface="Raleway"/>
              </a:defRPr>
            </a:lvl3pPr>
            <a:lvl4pPr marL="1828800" lvl="3" indent="-381000" algn="l">
              <a:lnSpc>
                <a:spcPct val="90000"/>
              </a:lnSpc>
              <a:spcBef>
                <a:spcPts val="500"/>
              </a:spcBef>
              <a:spcAft>
                <a:spcPts val="0"/>
              </a:spcAft>
              <a:buClr>
                <a:srgbClr val="595959"/>
              </a:buClr>
              <a:buSzPts val="2400"/>
              <a:buChar char="•"/>
              <a:defRPr sz="2400">
                <a:solidFill>
                  <a:srgbClr val="595959"/>
                </a:solidFill>
                <a:latin typeface="Raleway"/>
                <a:ea typeface="Raleway"/>
                <a:cs typeface="Raleway"/>
                <a:sym typeface="Raleway"/>
              </a:defRPr>
            </a:lvl4pPr>
            <a:lvl5pPr marL="2286000" lvl="4" indent="-381000" algn="l">
              <a:lnSpc>
                <a:spcPct val="90000"/>
              </a:lnSpc>
              <a:spcBef>
                <a:spcPts val="500"/>
              </a:spcBef>
              <a:spcAft>
                <a:spcPts val="0"/>
              </a:spcAft>
              <a:buClr>
                <a:srgbClr val="595959"/>
              </a:buClr>
              <a:buSzPts val="2400"/>
              <a:buChar char="•"/>
              <a:defRPr sz="2400">
                <a:solidFill>
                  <a:srgbClr val="595959"/>
                </a:solidFill>
                <a:latin typeface="Raleway"/>
                <a:ea typeface="Raleway"/>
                <a:cs typeface="Raleway"/>
                <a:sym typeface="Ralewa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85"/>
          <p:cNvSpPr/>
          <p:nvPr/>
        </p:nvSpPr>
        <p:spPr>
          <a:xfrm rot="5400000">
            <a:off x="-7932058" y="1625598"/>
            <a:ext cx="13164458" cy="2699657"/>
          </a:xfrm>
          <a:prstGeom prst="rect">
            <a:avLst/>
          </a:prstGeom>
          <a:solidFill>
            <a:srgbClr val="E6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 name="Google Shape;95;p85"/>
          <p:cNvSpPr/>
          <p:nvPr/>
        </p:nvSpPr>
        <p:spPr>
          <a:xfrm>
            <a:off x="-246744" y="6858000"/>
            <a:ext cx="13164458" cy="2699657"/>
          </a:xfrm>
          <a:prstGeom prst="rect">
            <a:avLst/>
          </a:prstGeom>
          <a:solidFill>
            <a:srgbClr val="E6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6" name="Google Shape;96;p85" descr="A close up of a logo  Description automatically generated"/>
          <p:cNvPicPr preferRelativeResize="0"/>
          <p:nvPr/>
        </p:nvPicPr>
        <p:blipFill rotWithShape="1">
          <a:blip r:embed="rId2">
            <a:alphaModFix amt="50000"/>
          </a:blip>
          <a:srcRect/>
          <a:stretch/>
        </p:blipFill>
        <p:spPr>
          <a:xfrm>
            <a:off x="10301514" y="-316082"/>
            <a:ext cx="2217453" cy="2217453"/>
          </a:xfrm>
          <a:prstGeom prst="rect">
            <a:avLst/>
          </a:prstGeom>
          <a:noFill/>
          <a:ln>
            <a:noFill/>
          </a:ln>
        </p:spPr>
      </p:pic>
      <p:sp>
        <p:nvSpPr>
          <p:cNvPr id="97" name="Google Shape;97;p85"/>
          <p:cNvSpPr/>
          <p:nvPr/>
        </p:nvSpPr>
        <p:spPr>
          <a:xfrm rot="5400000">
            <a:off x="6937828" y="1625598"/>
            <a:ext cx="13164458" cy="2699657"/>
          </a:xfrm>
          <a:prstGeom prst="rect">
            <a:avLst/>
          </a:prstGeom>
          <a:solidFill>
            <a:srgbClr val="E6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85"/>
          <p:cNvSpPr/>
          <p:nvPr/>
        </p:nvSpPr>
        <p:spPr>
          <a:xfrm>
            <a:off x="-435429" y="-2699657"/>
            <a:ext cx="13164458" cy="2699657"/>
          </a:xfrm>
          <a:prstGeom prst="rect">
            <a:avLst/>
          </a:prstGeom>
          <a:solidFill>
            <a:srgbClr val="E6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99" name="Google Shape;99;p85"/>
          <p:cNvCxnSpPr/>
          <p:nvPr/>
        </p:nvCxnSpPr>
        <p:spPr>
          <a:xfrm rot="10800000">
            <a:off x="8432800" y="1709457"/>
            <a:ext cx="3737428" cy="0"/>
          </a:xfrm>
          <a:prstGeom prst="straightConnector1">
            <a:avLst/>
          </a:prstGeom>
          <a:noFill/>
          <a:ln w="28575" cap="flat" cmpd="sng">
            <a:solidFill>
              <a:srgbClr val="7AACD4"/>
            </a:solidFill>
            <a:prstDash val="solid"/>
            <a:miter lim="800000"/>
            <a:headEnd type="none" w="sm" len="sm"/>
            <a:tailEnd type="none" w="sm" len="sm"/>
          </a:ln>
        </p:spPr>
      </p:cxnSp>
      <p:cxnSp>
        <p:nvCxnSpPr>
          <p:cNvPr id="100" name="Google Shape;100;p85"/>
          <p:cNvCxnSpPr/>
          <p:nvPr/>
        </p:nvCxnSpPr>
        <p:spPr>
          <a:xfrm rot="10800000">
            <a:off x="9268178" y="1912657"/>
            <a:ext cx="2902050" cy="0"/>
          </a:xfrm>
          <a:prstGeom prst="straightConnector1">
            <a:avLst/>
          </a:prstGeom>
          <a:noFill/>
          <a:ln w="28575" cap="flat" cmpd="sng">
            <a:solidFill>
              <a:srgbClr val="7AACD4"/>
            </a:solidFill>
            <a:prstDash val="solid"/>
            <a:miter lim="800000"/>
            <a:headEnd type="none" w="sm" len="sm"/>
            <a:tailEnd type="none" w="sm" len="sm"/>
          </a:ln>
        </p:spPr>
      </p:cxnSp>
    </p:spTree>
    <p:extLst>
      <p:ext uri="{BB962C8B-B14F-4D97-AF65-F5344CB8AC3E}">
        <p14:creationId xmlns:p14="http://schemas.microsoft.com/office/powerpoint/2010/main" val="3760543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B31080-109B-2114-424F-87751CA9BA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B1859F-BCBF-DA16-F6FA-DCE66142E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0F226F-880C-9497-6C0F-A0B24D073B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12AC3F-6822-F94D-B18D-C4062DC46B30}" type="datetimeFigureOut">
              <a:rPr lang="en-US" smtClean="0"/>
              <a:t>12/23/2025</a:t>
            </a:fld>
            <a:endParaRPr lang="en-US"/>
          </a:p>
        </p:txBody>
      </p:sp>
      <p:sp>
        <p:nvSpPr>
          <p:cNvPr id="5" name="Footer Placeholder 4">
            <a:extLst>
              <a:ext uri="{FF2B5EF4-FFF2-40B4-BE49-F238E27FC236}">
                <a16:creationId xmlns:a16="http://schemas.microsoft.com/office/drawing/2014/main" id="{D3904870-F16B-87AB-9EC5-DD7F77CAE2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587EF9-86D5-1817-7A60-84C949078C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3A2E70-9375-E64F-A0B8-0ED1C2C017E7}" type="slidenum">
              <a:rPr lang="en-US" smtClean="0"/>
              <a:t>‹#›</a:t>
            </a:fld>
            <a:endParaRPr lang="en-US"/>
          </a:p>
        </p:txBody>
      </p:sp>
    </p:spTree>
    <p:extLst>
      <p:ext uri="{BB962C8B-B14F-4D97-AF65-F5344CB8AC3E}">
        <p14:creationId xmlns:p14="http://schemas.microsoft.com/office/powerpoint/2010/main" val="267109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3000" b="-3000"/>
          </a:stretch>
        </a:blipFill>
        <a:effectLst/>
      </p:bgPr>
    </p:bg>
    <p:spTree>
      <p:nvGrpSpPr>
        <p:cNvPr id="1" name="Shape 9"/>
        <p:cNvGrpSpPr/>
        <p:nvPr/>
      </p:nvGrpSpPr>
      <p:grpSpPr>
        <a:xfrm>
          <a:off x="0" y="0"/>
          <a:ext cx="0" cy="0"/>
          <a:chOff x="0" y="0"/>
          <a:chExt cx="0" cy="0"/>
        </a:xfrm>
      </p:grpSpPr>
      <p:sp>
        <p:nvSpPr>
          <p:cNvPr id="10" name="Google Shape;10;p68"/>
          <p:cNvSpPr txBox="1">
            <a:spLocks noGrp="1"/>
          </p:cNvSpPr>
          <p:nvPr>
            <p:ph type="title"/>
          </p:nvPr>
        </p:nvSpPr>
        <p:spPr>
          <a:xfrm>
            <a:off x="1351384" y="1680742"/>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8"/>
          <p:cNvSpPr txBox="1">
            <a:spLocks noGrp="1"/>
          </p:cNvSpPr>
          <p:nvPr>
            <p:ph type="body" idx="1"/>
          </p:nvPr>
        </p:nvSpPr>
        <p:spPr>
          <a:xfrm>
            <a:off x="1351384" y="3141242"/>
            <a:ext cx="10515600" cy="30822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9998932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1D290-4B64-B678-EAD3-0E5FDF2D29E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AD2959-EE5C-8A43-4D71-29B8FFCD7117}"/>
              </a:ext>
            </a:extLst>
          </p:cNvPr>
          <p:cNvSpPr txBox="1"/>
          <p:nvPr/>
        </p:nvSpPr>
        <p:spPr>
          <a:xfrm>
            <a:off x="713044" y="604119"/>
            <a:ext cx="9951747"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Agenda</a:t>
            </a:r>
          </a:p>
        </p:txBody>
      </p:sp>
      <p:sp>
        <p:nvSpPr>
          <p:cNvPr id="5" name="Rectangle 4">
            <a:extLst>
              <a:ext uri="{FF2B5EF4-FFF2-40B4-BE49-F238E27FC236}">
                <a16:creationId xmlns:a16="http://schemas.microsoft.com/office/drawing/2014/main" id="{28D5E8FC-8932-8088-C5AF-FDFAC24DCC9B}"/>
              </a:ext>
            </a:extLst>
          </p:cNvPr>
          <p:cNvSpPr/>
          <p:nvPr/>
        </p:nvSpPr>
        <p:spPr>
          <a:xfrm>
            <a:off x="737230" y="1583982"/>
            <a:ext cx="10934310" cy="3502947"/>
          </a:xfrm>
          <a:prstGeom prst="rect">
            <a:avLst/>
          </a:prstGeom>
        </p:spPr>
        <p:txBody>
          <a:bodyPr wrap="square">
            <a:spAutoFit/>
          </a:bodyPr>
          <a:lstStyle/>
          <a:p>
            <a:pPr marL="228600" marR="0" indent="-217488">
              <a:lnSpc>
                <a:spcPct val="107000"/>
              </a:lnSpc>
              <a:spcAft>
                <a:spcPts val="1400"/>
              </a:spcAft>
              <a:buFont typeface="Arial" panose="020B0604020202020204" pitchFamily="34" charset="0"/>
              <a:buChar char="•"/>
            </a:pPr>
            <a:r>
              <a:rPr lang="en-US" sz="2200" dirty="0">
                <a:latin typeface="Raleway" pitchFamily="2" charset="77"/>
              </a:rPr>
              <a:t>Poverty in America</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How to make the problem worse</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Who is responsible to solve the problem?</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Principles of effective programs</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Examples of effective programs</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True Charity Resources</a:t>
            </a:r>
            <a:br>
              <a:rPr lang="en-US" sz="2200" dirty="0">
                <a:latin typeface="Raleway" pitchFamily="2" charset="77"/>
              </a:rPr>
            </a:br>
            <a:r>
              <a:rPr lang="en-US" sz="2200" dirty="0">
                <a:latin typeface="Raleway" pitchFamily="2" charset="77"/>
              </a:rPr>
              <a:t> </a:t>
            </a:r>
            <a:endParaRPr lang="en-US" sz="2200" b="1" kern="0" dirty="0">
              <a:solidFill>
                <a:srgbClr val="001240"/>
              </a:solidFill>
              <a:latin typeface="Raleway" pitchFamily="2" charset="77"/>
              <a:ea typeface="Times New Roman" panose="02020603050405020304" pitchFamily="18" charset="0"/>
              <a:cs typeface="Times New Roman" panose="02020603050405020304" pitchFamily="18" charset="0"/>
            </a:endParaRPr>
          </a:p>
        </p:txBody>
      </p:sp>
      <p:pic>
        <p:nvPicPr>
          <p:cNvPr id="7" name="Picture 6" descr="A blue letter on a black background&#10;&#10;Description automatically generated">
            <a:extLst>
              <a:ext uri="{FF2B5EF4-FFF2-40B4-BE49-F238E27FC236}">
                <a16:creationId xmlns:a16="http://schemas.microsoft.com/office/drawing/2014/main" id="{091FB12A-D2B9-38B0-E3A1-B4A1F2B5CBF6}"/>
              </a:ext>
            </a:extLst>
          </p:cNvPr>
          <p:cNvPicPr>
            <a:picLocks noChangeAspect="1"/>
          </p:cNvPicPr>
          <p:nvPr/>
        </p:nvPicPr>
        <p:blipFill>
          <a:blip r:embed="rId3"/>
          <a:stretch>
            <a:fillRect/>
          </a:stretch>
        </p:blipFill>
        <p:spPr>
          <a:xfrm>
            <a:off x="444262" y="6114471"/>
            <a:ext cx="585936" cy="288461"/>
          </a:xfrm>
          <a:prstGeom prst="rect">
            <a:avLst/>
          </a:prstGeom>
        </p:spPr>
      </p:pic>
    </p:spTree>
    <p:extLst>
      <p:ext uri="{BB962C8B-B14F-4D97-AF65-F5344CB8AC3E}">
        <p14:creationId xmlns:p14="http://schemas.microsoft.com/office/powerpoint/2010/main" val="59455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5514-E1D5-EFA1-2601-7DA68E131688}"/>
              </a:ext>
            </a:extLst>
          </p:cNvPr>
          <p:cNvSpPr>
            <a:spLocks noGrp="1"/>
          </p:cNvSpPr>
          <p:nvPr>
            <p:ph type="title"/>
          </p:nvPr>
        </p:nvSpPr>
        <p:spPr/>
        <p:txBody>
          <a:bodyPr/>
          <a:lstStyle/>
          <a:p>
            <a:r>
              <a:rPr lang="en-US" b="1" dirty="0">
                <a:latin typeface="Raleway" pitchFamily="2" charset="0"/>
              </a:rPr>
              <a:t>Poverty in America</a:t>
            </a:r>
          </a:p>
        </p:txBody>
      </p:sp>
      <p:sp>
        <p:nvSpPr>
          <p:cNvPr id="3" name="Text Placeholder 2">
            <a:extLst>
              <a:ext uri="{FF2B5EF4-FFF2-40B4-BE49-F238E27FC236}">
                <a16:creationId xmlns:a16="http://schemas.microsoft.com/office/drawing/2014/main" id="{EAFE94C1-85C4-A100-CA1D-ED2C727B208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1029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A0B85-E905-9556-05E8-B1C5DBB61AC4}"/>
            </a:ext>
          </a:extLst>
        </p:cNvPr>
        <p:cNvGrpSpPr/>
        <p:nvPr/>
      </p:nvGrpSpPr>
      <p:grpSpPr>
        <a:xfrm>
          <a:off x="0" y="0"/>
          <a:ext cx="0" cy="0"/>
          <a:chOff x="0" y="0"/>
          <a:chExt cx="0" cy="0"/>
        </a:xfrm>
      </p:grpSpPr>
      <p:pic>
        <p:nvPicPr>
          <p:cNvPr id="7" name="Picture 6" descr="A blue letter on a black background&#10;&#10;Description automatically generated">
            <a:extLst>
              <a:ext uri="{FF2B5EF4-FFF2-40B4-BE49-F238E27FC236}">
                <a16:creationId xmlns:a16="http://schemas.microsoft.com/office/drawing/2014/main" id="{43E663BE-7FEA-82D0-C7C4-494DEEB4BCCB}"/>
              </a:ext>
            </a:extLst>
          </p:cNvPr>
          <p:cNvPicPr>
            <a:picLocks noChangeAspect="1"/>
          </p:cNvPicPr>
          <p:nvPr/>
        </p:nvPicPr>
        <p:blipFill>
          <a:blip r:embed="rId3"/>
          <a:stretch>
            <a:fillRect/>
          </a:stretch>
        </p:blipFill>
        <p:spPr>
          <a:xfrm>
            <a:off x="444262" y="6114471"/>
            <a:ext cx="585936" cy="288461"/>
          </a:xfrm>
          <a:prstGeom prst="rect">
            <a:avLst/>
          </a:prstGeom>
        </p:spPr>
      </p:pic>
      <p:pic>
        <p:nvPicPr>
          <p:cNvPr id="3" name="Picture 2">
            <a:extLst>
              <a:ext uri="{FF2B5EF4-FFF2-40B4-BE49-F238E27FC236}">
                <a16:creationId xmlns:a16="http://schemas.microsoft.com/office/drawing/2014/main" id="{C56F27A4-9CBA-4EC4-EE9A-231C24C748E3}"/>
              </a:ext>
            </a:extLst>
          </p:cNvPr>
          <p:cNvPicPr>
            <a:picLocks noChangeAspect="1"/>
          </p:cNvPicPr>
          <p:nvPr/>
        </p:nvPicPr>
        <p:blipFill>
          <a:blip r:embed="rId4"/>
          <a:srcRect t="12773"/>
          <a:stretch>
            <a:fillRect/>
          </a:stretch>
        </p:blipFill>
        <p:spPr>
          <a:xfrm>
            <a:off x="1980982" y="1126230"/>
            <a:ext cx="7955303" cy="5198533"/>
          </a:xfrm>
          <a:prstGeom prst="rect">
            <a:avLst/>
          </a:prstGeom>
        </p:spPr>
      </p:pic>
      <p:sp>
        <p:nvSpPr>
          <p:cNvPr id="8" name="Google Shape;451;p27">
            <a:extLst>
              <a:ext uri="{FF2B5EF4-FFF2-40B4-BE49-F238E27FC236}">
                <a16:creationId xmlns:a16="http://schemas.microsoft.com/office/drawing/2014/main" id="{32142AA5-9A0D-6963-DDA3-C5C782069FCA}"/>
              </a:ext>
            </a:extLst>
          </p:cNvPr>
          <p:cNvSpPr txBox="1">
            <a:spLocks/>
          </p:cNvSpPr>
          <p:nvPr/>
        </p:nvSpPr>
        <p:spPr>
          <a:xfrm>
            <a:off x="313267" y="455068"/>
            <a:ext cx="11565466" cy="82110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3200"/>
            </a:pPr>
            <a:r>
              <a:rPr lang="en-US" sz="2800" dirty="0">
                <a:latin typeface="Raleway" pitchFamily="2" charset="0"/>
              </a:rPr>
              <a:t>Increasing Welfare Spending Hasn’t Budged Poverty Rates</a:t>
            </a:r>
          </a:p>
        </p:txBody>
      </p:sp>
    </p:spTree>
    <p:extLst>
      <p:ext uri="{BB962C8B-B14F-4D97-AF65-F5344CB8AC3E}">
        <p14:creationId xmlns:p14="http://schemas.microsoft.com/office/powerpoint/2010/main" val="2466976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747C-A45D-729E-4514-4B851ECE0F05}"/>
            </a:ext>
          </a:extLst>
        </p:cNvPr>
        <p:cNvGrpSpPr/>
        <p:nvPr/>
      </p:nvGrpSpPr>
      <p:grpSpPr>
        <a:xfrm>
          <a:off x="0" y="0"/>
          <a:ext cx="0" cy="0"/>
          <a:chOff x="0" y="0"/>
          <a:chExt cx="0" cy="0"/>
        </a:xfrm>
      </p:grpSpPr>
      <p:pic>
        <p:nvPicPr>
          <p:cNvPr id="7" name="Picture 6" descr="A blue letter on a black background&#10;&#10;Description automatically generated">
            <a:extLst>
              <a:ext uri="{FF2B5EF4-FFF2-40B4-BE49-F238E27FC236}">
                <a16:creationId xmlns:a16="http://schemas.microsoft.com/office/drawing/2014/main" id="{497A2726-B0C2-6625-DC9E-BD8A0C57A8ED}"/>
              </a:ext>
            </a:extLst>
          </p:cNvPr>
          <p:cNvPicPr>
            <a:picLocks noChangeAspect="1"/>
          </p:cNvPicPr>
          <p:nvPr/>
        </p:nvPicPr>
        <p:blipFill>
          <a:blip r:embed="rId3"/>
          <a:stretch>
            <a:fillRect/>
          </a:stretch>
        </p:blipFill>
        <p:spPr>
          <a:xfrm>
            <a:off x="444262" y="6114471"/>
            <a:ext cx="585936" cy="288461"/>
          </a:xfrm>
          <a:prstGeom prst="rect">
            <a:avLst/>
          </a:prstGeom>
        </p:spPr>
      </p:pic>
      <p:sp>
        <p:nvSpPr>
          <p:cNvPr id="8" name="Google Shape;451;p27">
            <a:extLst>
              <a:ext uri="{FF2B5EF4-FFF2-40B4-BE49-F238E27FC236}">
                <a16:creationId xmlns:a16="http://schemas.microsoft.com/office/drawing/2014/main" id="{26AFA9F2-C38C-F1CB-A665-331B269080C1}"/>
              </a:ext>
            </a:extLst>
          </p:cNvPr>
          <p:cNvSpPr txBox="1">
            <a:spLocks/>
          </p:cNvSpPr>
          <p:nvPr/>
        </p:nvSpPr>
        <p:spPr>
          <a:xfrm>
            <a:off x="313267" y="455068"/>
            <a:ext cx="11565466" cy="82110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3200"/>
            </a:pPr>
            <a:r>
              <a:rPr lang="en-US" sz="2800" dirty="0">
                <a:latin typeface="Raleway" pitchFamily="2" charset="0"/>
              </a:rPr>
              <a:t>Transfers Significantly Decrease Material Deprivation</a:t>
            </a:r>
          </a:p>
        </p:txBody>
      </p:sp>
      <p:pic>
        <p:nvPicPr>
          <p:cNvPr id="2" name="Content Placeholder 8">
            <a:extLst>
              <a:ext uri="{FF2B5EF4-FFF2-40B4-BE49-F238E27FC236}">
                <a16:creationId xmlns:a16="http://schemas.microsoft.com/office/drawing/2014/main" id="{51E71BBE-44FC-ED91-40A2-271AB31AEB17}"/>
              </a:ext>
            </a:extLst>
          </p:cNvPr>
          <p:cNvPicPr>
            <a:picLocks noChangeAspect="1"/>
          </p:cNvPicPr>
          <p:nvPr/>
        </p:nvPicPr>
        <p:blipFill>
          <a:blip r:embed="rId4"/>
          <a:stretch>
            <a:fillRect/>
          </a:stretch>
        </p:blipFill>
        <p:spPr>
          <a:xfrm>
            <a:off x="1847428" y="1153926"/>
            <a:ext cx="8302412" cy="5104775"/>
          </a:xfrm>
          <a:prstGeom prst="rect">
            <a:avLst/>
          </a:prstGeom>
        </p:spPr>
      </p:pic>
    </p:spTree>
    <p:extLst>
      <p:ext uri="{BB962C8B-B14F-4D97-AF65-F5344CB8AC3E}">
        <p14:creationId xmlns:p14="http://schemas.microsoft.com/office/powerpoint/2010/main" val="1644226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B5C3C-6A59-BEE4-C75C-4198869873FB}"/>
            </a:ext>
          </a:extLst>
        </p:cNvPr>
        <p:cNvGrpSpPr/>
        <p:nvPr/>
      </p:nvGrpSpPr>
      <p:grpSpPr>
        <a:xfrm>
          <a:off x="0" y="0"/>
          <a:ext cx="0" cy="0"/>
          <a:chOff x="0" y="0"/>
          <a:chExt cx="0" cy="0"/>
        </a:xfrm>
      </p:grpSpPr>
      <p:pic>
        <p:nvPicPr>
          <p:cNvPr id="7" name="Picture 6" descr="A blue letter on a black background&#10;&#10;Description automatically generated">
            <a:extLst>
              <a:ext uri="{FF2B5EF4-FFF2-40B4-BE49-F238E27FC236}">
                <a16:creationId xmlns:a16="http://schemas.microsoft.com/office/drawing/2014/main" id="{8481BCD2-0918-A278-F06E-8EAF7518EA3D}"/>
              </a:ext>
            </a:extLst>
          </p:cNvPr>
          <p:cNvPicPr>
            <a:picLocks noChangeAspect="1"/>
          </p:cNvPicPr>
          <p:nvPr/>
        </p:nvPicPr>
        <p:blipFill>
          <a:blip r:embed="rId3"/>
          <a:stretch>
            <a:fillRect/>
          </a:stretch>
        </p:blipFill>
        <p:spPr>
          <a:xfrm>
            <a:off x="444262" y="6114471"/>
            <a:ext cx="585936" cy="288461"/>
          </a:xfrm>
          <a:prstGeom prst="rect">
            <a:avLst/>
          </a:prstGeom>
        </p:spPr>
      </p:pic>
      <p:sp>
        <p:nvSpPr>
          <p:cNvPr id="8" name="Google Shape;451;p27">
            <a:extLst>
              <a:ext uri="{FF2B5EF4-FFF2-40B4-BE49-F238E27FC236}">
                <a16:creationId xmlns:a16="http://schemas.microsoft.com/office/drawing/2014/main" id="{7C070555-C478-AE19-51A0-0560D370B5F4}"/>
              </a:ext>
            </a:extLst>
          </p:cNvPr>
          <p:cNvSpPr txBox="1">
            <a:spLocks/>
          </p:cNvSpPr>
          <p:nvPr/>
        </p:nvSpPr>
        <p:spPr>
          <a:xfrm>
            <a:off x="313267" y="455068"/>
            <a:ext cx="11565466" cy="82110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3200"/>
            </a:pPr>
            <a:r>
              <a:rPr lang="en-US" sz="2800" dirty="0">
                <a:latin typeface="Raleway" pitchFamily="2" charset="0"/>
              </a:rPr>
              <a:t>Transfers Reduce the Number of Truly Poor People</a:t>
            </a:r>
          </a:p>
        </p:txBody>
      </p:sp>
      <p:pic>
        <p:nvPicPr>
          <p:cNvPr id="3" name="Content Placeholder 7">
            <a:extLst>
              <a:ext uri="{FF2B5EF4-FFF2-40B4-BE49-F238E27FC236}">
                <a16:creationId xmlns:a16="http://schemas.microsoft.com/office/drawing/2014/main" id="{99B38E60-FED0-BC4C-1EAA-F96733A4F57F}"/>
              </a:ext>
            </a:extLst>
          </p:cNvPr>
          <p:cNvPicPr>
            <a:picLocks noChangeAspect="1"/>
          </p:cNvPicPr>
          <p:nvPr/>
        </p:nvPicPr>
        <p:blipFill>
          <a:blip r:embed="rId4"/>
          <a:stretch>
            <a:fillRect/>
          </a:stretch>
        </p:blipFill>
        <p:spPr>
          <a:xfrm>
            <a:off x="1821873" y="1223555"/>
            <a:ext cx="8342460" cy="5035146"/>
          </a:xfrm>
          <a:prstGeom prst="rect">
            <a:avLst/>
          </a:prstGeom>
        </p:spPr>
      </p:pic>
    </p:spTree>
    <p:extLst>
      <p:ext uri="{BB962C8B-B14F-4D97-AF65-F5344CB8AC3E}">
        <p14:creationId xmlns:p14="http://schemas.microsoft.com/office/powerpoint/2010/main" val="479200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43C19-5DCA-A756-B664-08E53ADD45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1388F7C-033F-2943-E09D-8F69DED34E2C}"/>
              </a:ext>
            </a:extLst>
          </p:cNvPr>
          <p:cNvSpPr txBox="1"/>
          <p:nvPr/>
        </p:nvSpPr>
        <p:spPr>
          <a:xfrm>
            <a:off x="713044" y="604119"/>
            <a:ext cx="9951747"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Yet, poverty persists</a:t>
            </a:r>
          </a:p>
        </p:txBody>
      </p:sp>
      <p:sp>
        <p:nvSpPr>
          <p:cNvPr id="5" name="Rectangle 4">
            <a:extLst>
              <a:ext uri="{FF2B5EF4-FFF2-40B4-BE49-F238E27FC236}">
                <a16:creationId xmlns:a16="http://schemas.microsoft.com/office/drawing/2014/main" id="{03646FA3-2B86-F550-1603-A980FC8B1447}"/>
              </a:ext>
            </a:extLst>
          </p:cNvPr>
          <p:cNvSpPr/>
          <p:nvPr/>
        </p:nvSpPr>
        <p:spPr>
          <a:xfrm>
            <a:off x="737230" y="1583982"/>
            <a:ext cx="10934310" cy="3682483"/>
          </a:xfrm>
          <a:prstGeom prst="rect">
            <a:avLst/>
          </a:prstGeom>
        </p:spPr>
        <p:txBody>
          <a:bodyPr wrap="square">
            <a:spAutoFit/>
          </a:bodyPr>
          <a:lstStyle/>
          <a:p>
            <a:pPr marL="228600" marR="0" indent="-217488">
              <a:lnSpc>
                <a:spcPct val="107000"/>
              </a:lnSpc>
              <a:spcAft>
                <a:spcPts val="1400"/>
              </a:spcAft>
              <a:buFont typeface="Arial" panose="020B0604020202020204" pitchFamily="34" charset="0"/>
              <a:buChar char="•"/>
            </a:pPr>
            <a:r>
              <a:rPr lang="en-US" sz="2200" dirty="0">
                <a:latin typeface="Raleway" pitchFamily="2" charset="77"/>
              </a:rPr>
              <a:t>65% of working-age people in poverty did not work for a single week in 2023.</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34% of children born in poverty will remain there throughout their lives.</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Disability claims have significantly outpaced population growth.</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Church attendance among the poor is at a record low.</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Social connectedness is much lower for people with lower incomes.</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Poor children are less likely to benefit from the “two-parent privilege.”</a:t>
            </a:r>
          </a:p>
          <a:p>
            <a:pPr marL="228600" marR="0" indent="-217488">
              <a:lnSpc>
                <a:spcPct val="107000"/>
              </a:lnSpc>
              <a:spcAft>
                <a:spcPts val="1400"/>
              </a:spcAft>
              <a:buFont typeface="Arial" panose="020B0604020202020204" pitchFamily="34" charset="0"/>
              <a:buChar char="•"/>
            </a:pPr>
            <a:r>
              <a:rPr lang="en-US" sz="2200" dirty="0">
                <a:latin typeface="Raleway" pitchFamily="2" charset="77"/>
              </a:rPr>
              <a:t>“Deaths of despair” from suicide and substance abuse are at record highs</a:t>
            </a:r>
            <a:r>
              <a:rPr lang="en-US" sz="2200" b="1" kern="0" dirty="0">
                <a:solidFill>
                  <a:srgbClr val="001240"/>
                </a:solidFill>
                <a:latin typeface="Raleway" pitchFamily="2" charset="77"/>
                <a:ea typeface="Times New Roman" panose="02020603050405020304" pitchFamily="18" charset="0"/>
                <a:cs typeface="Times New Roman" panose="02020603050405020304" pitchFamily="18" charset="0"/>
              </a:rPr>
              <a:t>.</a:t>
            </a:r>
          </a:p>
        </p:txBody>
      </p:sp>
      <p:pic>
        <p:nvPicPr>
          <p:cNvPr id="7" name="Picture 6" descr="A blue letter on a black background&#10;&#10;Description automatically generated">
            <a:extLst>
              <a:ext uri="{FF2B5EF4-FFF2-40B4-BE49-F238E27FC236}">
                <a16:creationId xmlns:a16="http://schemas.microsoft.com/office/drawing/2014/main" id="{AA64EA7B-CAA8-2E98-D40F-FD6FF05A4D09}"/>
              </a:ext>
            </a:extLst>
          </p:cNvPr>
          <p:cNvPicPr>
            <a:picLocks noChangeAspect="1"/>
          </p:cNvPicPr>
          <p:nvPr/>
        </p:nvPicPr>
        <p:blipFill>
          <a:blip r:embed="rId3"/>
          <a:stretch>
            <a:fillRect/>
          </a:stretch>
        </p:blipFill>
        <p:spPr>
          <a:xfrm>
            <a:off x="444262" y="6114471"/>
            <a:ext cx="585936" cy="288461"/>
          </a:xfrm>
          <a:prstGeom prst="rect">
            <a:avLst/>
          </a:prstGeom>
        </p:spPr>
      </p:pic>
    </p:spTree>
    <p:extLst>
      <p:ext uri="{BB962C8B-B14F-4D97-AF65-F5344CB8AC3E}">
        <p14:creationId xmlns:p14="http://schemas.microsoft.com/office/powerpoint/2010/main" val="89215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60ED-9828-56AC-F33C-2B67446188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9FE991A-6D0D-AB7F-0FFA-B24E163A7390}"/>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130"/>
              </a:spcAft>
            </a:pPr>
            <a:r>
              <a:rPr lang="en-US" sz="5400" b="1" dirty="0">
                <a:latin typeface="+mj-lt"/>
                <a:ea typeface="+mj-ea"/>
                <a:cs typeface="+mj-cs"/>
              </a:rPr>
              <a:t>The Problem</a:t>
            </a:r>
          </a:p>
        </p:txBody>
      </p:sp>
      <p:sp>
        <p:nvSpPr>
          <p:cNvPr id="5" name="Rectangle 4">
            <a:extLst>
              <a:ext uri="{FF2B5EF4-FFF2-40B4-BE49-F238E27FC236}">
                <a16:creationId xmlns:a16="http://schemas.microsoft.com/office/drawing/2014/main" id="{5664624F-8208-0D9A-EAAC-474F206CBBC3}"/>
              </a:ext>
            </a:extLst>
          </p:cNvPr>
          <p:cNvSpPr/>
          <p:nvPr/>
        </p:nvSpPr>
        <p:spPr>
          <a:xfrm>
            <a:off x="640080" y="2872899"/>
            <a:ext cx="4368602" cy="3320668"/>
          </a:xfrm>
          <a:prstGeom prst="rect">
            <a:avLst/>
          </a:prstGeom>
        </p:spPr>
        <p:txBody>
          <a:bodyPr vert="horz" lIns="91440" tIns="45720" rIns="91440" bIns="45720" rtlCol="0">
            <a:normAutofit/>
          </a:bodyPr>
          <a:lstStyle/>
          <a:p>
            <a:pPr marL="57150">
              <a:lnSpc>
                <a:spcPct val="90000"/>
              </a:lnSpc>
              <a:spcAft>
                <a:spcPts val="600"/>
              </a:spcAft>
            </a:pPr>
            <a:r>
              <a:rPr lang="en-US" sz="3200" kern="0" dirty="0">
                <a:solidFill>
                  <a:srgbClr val="001240"/>
                </a:solidFill>
                <a:latin typeface="Raleway" panose="020B0003030101060003" pitchFamily="34" charset="0"/>
                <a:cs typeface="Times New Roman" panose="02020603050405020304" pitchFamily="18" charset="0"/>
              </a:rPr>
              <a:t>In American poverty, the problem of </a:t>
            </a:r>
            <a:r>
              <a:rPr lang="en-US" sz="3200" b="1" kern="0" dirty="0">
                <a:solidFill>
                  <a:srgbClr val="001240"/>
                </a:solidFill>
                <a:latin typeface="Raleway" panose="020B0003030101060003" pitchFamily="34" charset="0"/>
                <a:cs typeface="Times New Roman" panose="02020603050405020304" pitchFamily="18" charset="0"/>
              </a:rPr>
              <a:t>alienation</a:t>
            </a:r>
            <a:r>
              <a:rPr lang="en-US" sz="3200" kern="0" dirty="0">
                <a:solidFill>
                  <a:srgbClr val="001240"/>
                </a:solidFill>
                <a:latin typeface="Raleway" panose="020B0003030101060003" pitchFamily="34" charset="0"/>
                <a:cs typeface="Times New Roman" panose="02020603050405020304" pitchFamily="18" charset="0"/>
              </a:rPr>
              <a:t> is greater than the problem of </a:t>
            </a:r>
            <a:r>
              <a:rPr lang="en-US" sz="3200" b="1" kern="0" dirty="0">
                <a:solidFill>
                  <a:srgbClr val="001240"/>
                </a:solidFill>
                <a:latin typeface="Raleway" panose="020B0003030101060003" pitchFamily="34" charset="0"/>
                <a:cs typeface="Times New Roman" panose="02020603050405020304" pitchFamily="18" charset="0"/>
              </a:rPr>
              <a:t>deprivation.</a:t>
            </a:r>
            <a:endParaRPr lang="en-US" sz="3200" b="1" kern="0" dirty="0">
              <a:solidFill>
                <a:schemeClr val="tx1">
                  <a:lumMod val="85000"/>
                  <a:lumOff val="15000"/>
                </a:schemeClr>
              </a:solidFill>
              <a:latin typeface="Raleway" panose="020B0003030101060003" pitchFamily="34" charset="0"/>
              <a:cs typeface="Times New Roman" panose="02020603050405020304" pitchFamily="18" charset="0"/>
            </a:endParaRPr>
          </a:p>
          <a:p>
            <a:pPr marL="514350" lvl="0" indent="-457200">
              <a:lnSpc>
                <a:spcPct val="90000"/>
              </a:lnSpc>
              <a:spcAft>
                <a:spcPts val="600"/>
              </a:spcAft>
              <a:buFont typeface="+mj-lt"/>
              <a:buAutoNum type="arabicPeriod"/>
            </a:pPr>
            <a:endParaRPr lang="en-US" sz="2200" dirty="0"/>
          </a:p>
        </p:txBody>
      </p:sp>
      <p:pic>
        <p:nvPicPr>
          <p:cNvPr id="3" name="Picture 2">
            <a:extLst>
              <a:ext uri="{FF2B5EF4-FFF2-40B4-BE49-F238E27FC236}">
                <a16:creationId xmlns:a16="http://schemas.microsoft.com/office/drawing/2014/main" id="{8DDD660A-6B8F-3FB1-673D-0FE0DDC75416}"/>
              </a:ext>
            </a:extLst>
          </p:cNvPr>
          <p:cNvPicPr>
            <a:picLocks noChangeAspect="1"/>
          </p:cNvPicPr>
          <p:nvPr/>
        </p:nvPicPr>
        <p:blipFill>
          <a:blip r:embed="rId2"/>
          <a:srcRect t="12510" r="-1" b="2094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ln>
            <a:noFill/>
          </a:ln>
          <a:effectLst>
            <a:softEdge rad="112500"/>
          </a:effectLst>
        </p:spPr>
      </p:pic>
      <p:pic>
        <p:nvPicPr>
          <p:cNvPr id="7" name="Picture 6" descr="A blue letter on a black background&#10;&#10;Description automatically generated">
            <a:extLst>
              <a:ext uri="{FF2B5EF4-FFF2-40B4-BE49-F238E27FC236}">
                <a16:creationId xmlns:a16="http://schemas.microsoft.com/office/drawing/2014/main" id="{2BAE43B8-8E11-E4DA-72D1-EC3A25DEB5C8}"/>
              </a:ext>
            </a:extLst>
          </p:cNvPr>
          <p:cNvPicPr>
            <a:picLocks noChangeAspect="1"/>
          </p:cNvPicPr>
          <p:nvPr/>
        </p:nvPicPr>
        <p:blipFill>
          <a:blip r:embed="rId3"/>
          <a:stretch>
            <a:fillRect/>
          </a:stretch>
        </p:blipFill>
        <p:spPr>
          <a:xfrm>
            <a:off x="444262" y="6114471"/>
            <a:ext cx="585936" cy="288461"/>
          </a:xfrm>
          <a:prstGeom prst="rect">
            <a:avLst/>
          </a:prstGeom>
        </p:spPr>
      </p:pic>
    </p:spTree>
    <p:extLst>
      <p:ext uri="{BB962C8B-B14F-4D97-AF65-F5344CB8AC3E}">
        <p14:creationId xmlns:p14="http://schemas.microsoft.com/office/powerpoint/2010/main" val="401346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3EEA5-CA48-2808-0DD9-0A54961FA8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2A25C-77FF-44AF-C7D4-A065A6A618C8}"/>
              </a:ext>
            </a:extLst>
          </p:cNvPr>
          <p:cNvSpPr>
            <a:spLocks noGrp="1"/>
          </p:cNvSpPr>
          <p:nvPr>
            <p:ph type="title"/>
          </p:nvPr>
        </p:nvSpPr>
        <p:spPr/>
        <p:txBody>
          <a:bodyPr/>
          <a:lstStyle/>
          <a:p>
            <a:r>
              <a:rPr lang="en-US" b="1" dirty="0">
                <a:latin typeface="Raleway" pitchFamily="2" charset="0"/>
              </a:rPr>
              <a:t>Making the Problem Worse</a:t>
            </a:r>
          </a:p>
        </p:txBody>
      </p:sp>
      <p:sp>
        <p:nvSpPr>
          <p:cNvPr id="3" name="Text Placeholder 2">
            <a:extLst>
              <a:ext uri="{FF2B5EF4-FFF2-40B4-BE49-F238E27FC236}">
                <a16:creationId xmlns:a16="http://schemas.microsoft.com/office/drawing/2014/main" id="{7A56697F-5B49-9214-1C98-B77A080EE00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9993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25DA9-FDE3-3A70-8F36-48F9FDEE6DF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0CAC01-4068-A562-D767-426ED93ED0C4}"/>
              </a:ext>
            </a:extLst>
          </p:cNvPr>
          <p:cNvSpPr/>
          <p:nvPr/>
        </p:nvSpPr>
        <p:spPr>
          <a:xfrm>
            <a:off x="581891" y="2858518"/>
            <a:ext cx="4091709" cy="1647887"/>
          </a:xfrm>
          <a:prstGeom prst="rect">
            <a:avLst/>
          </a:prstGeom>
        </p:spPr>
        <p:txBody>
          <a:bodyPr wrap="square">
            <a:spAutoFit/>
          </a:bodyPr>
          <a:lstStyle/>
          <a:p>
            <a:pPr>
              <a:lnSpc>
                <a:spcPct val="107000"/>
              </a:lnSpc>
              <a:spcAft>
                <a:spcPts val="800"/>
              </a:spcAft>
            </a:pP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Wholeness is found in proper functioning of four foundational relationships, not just material prosperity</a:t>
            </a:r>
          </a:p>
        </p:txBody>
      </p:sp>
      <p:pic>
        <p:nvPicPr>
          <p:cNvPr id="6" name="Picture 5" descr="A blue letter on a black background&#10;&#10;Description automatically generated">
            <a:extLst>
              <a:ext uri="{FF2B5EF4-FFF2-40B4-BE49-F238E27FC236}">
                <a16:creationId xmlns:a16="http://schemas.microsoft.com/office/drawing/2014/main" id="{E1DD28C0-4510-3082-AD17-8155DC0B3238}"/>
              </a:ext>
            </a:extLst>
          </p:cNvPr>
          <p:cNvPicPr>
            <a:picLocks noChangeAspect="1"/>
          </p:cNvPicPr>
          <p:nvPr/>
        </p:nvPicPr>
        <p:blipFill>
          <a:blip r:embed="rId3"/>
          <a:stretch>
            <a:fillRect/>
          </a:stretch>
        </p:blipFill>
        <p:spPr>
          <a:xfrm>
            <a:off x="444262" y="6114471"/>
            <a:ext cx="585936" cy="288461"/>
          </a:xfrm>
          <a:prstGeom prst="rect">
            <a:avLst/>
          </a:prstGeom>
        </p:spPr>
      </p:pic>
      <p:pic>
        <p:nvPicPr>
          <p:cNvPr id="9" name="Google Shape;117;p6">
            <a:extLst>
              <a:ext uri="{FF2B5EF4-FFF2-40B4-BE49-F238E27FC236}">
                <a16:creationId xmlns:a16="http://schemas.microsoft.com/office/drawing/2014/main" id="{00D5FF8D-4D8E-65F0-D594-FF66AAC20A57}"/>
              </a:ext>
            </a:extLst>
          </p:cNvPr>
          <p:cNvPicPr preferRelativeResize="0"/>
          <p:nvPr/>
        </p:nvPicPr>
        <p:blipFill rotWithShape="1">
          <a:blip r:embed="rId4">
            <a:alphaModFix/>
          </a:blip>
          <a:srcRect/>
          <a:stretch/>
        </p:blipFill>
        <p:spPr>
          <a:xfrm>
            <a:off x="5421745" y="919508"/>
            <a:ext cx="5874327" cy="5272187"/>
          </a:xfrm>
          <a:prstGeom prst="rect">
            <a:avLst/>
          </a:prstGeom>
          <a:noFill/>
          <a:ln>
            <a:noFill/>
          </a:ln>
        </p:spPr>
      </p:pic>
      <p:sp>
        <p:nvSpPr>
          <p:cNvPr id="4" name="TextBox 3">
            <a:extLst>
              <a:ext uri="{FF2B5EF4-FFF2-40B4-BE49-F238E27FC236}">
                <a16:creationId xmlns:a16="http://schemas.microsoft.com/office/drawing/2014/main" id="{11F68D5D-4F28-A36C-1DC8-AD4AEBD9E0C2}"/>
              </a:ext>
            </a:extLst>
          </p:cNvPr>
          <p:cNvSpPr txBox="1"/>
          <p:nvPr/>
        </p:nvSpPr>
        <p:spPr>
          <a:xfrm>
            <a:off x="444262" y="243444"/>
            <a:ext cx="8772531" cy="1323439"/>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Counter-productive solutions: </a:t>
            </a:r>
            <a:br>
              <a:rPr lang="en-US" sz="4000" b="1" dirty="0">
                <a:solidFill>
                  <a:srgbClr val="001240"/>
                </a:solidFill>
                <a:latin typeface="Raleway" panose="020B0003030101060003" pitchFamily="34" charset="0"/>
              </a:rPr>
            </a:br>
            <a:r>
              <a:rPr lang="en-US" sz="4000" b="1" i="1" dirty="0">
                <a:solidFill>
                  <a:srgbClr val="001240"/>
                </a:solidFill>
                <a:latin typeface="Raleway" panose="020B0003030101060003" pitchFamily="34" charset="0"/>
              </a:rPr>
              <a:t>Ignoring relational problems</a:t>
            </a:r>
          </a:p>
        </p:txBody>
      </p:sp>
    </p:spTree>
    <p:extLst>
      <p:ext uri="{BB962C8B-B14F-4D97-AF65-F5344CB8AC3E}">
        <p14:creationId xmlns:p14="http://schemas.microsoft.com/office/powerpoint/2010/main" val="658933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AB7FE-A8F5-DA7D-7EB2-A335B65716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BE982A-C2F6-4FD4-72D0-5ABF267EE6CB}"/>
              </a:ext>
            </a:extLst>
          </p:cNvPr>
          <p:cNvSpPr txBox="1"/>
          <p:nvPr/>
        </p:nvSpPr>
        <p:spPr>
          <a:xfrm>
            <a:off x="617156" y="455068"/>
            <a:ext cx="8772531" cy="1323439"/>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Counter-productive solutions: </a:t>
            </a:r>
            <a:br>
              <a:rPr lang="en-US" sz="4000" b="1" dirty="0">
                <a:solidFill>
                  <a:srgbClr val="001240"/>
                </a:solidFill>
                <a:latin typeface="Raleway" panose="020B0003030101060003" pitchFamily="34" charset="0"/>
              </a:rPr>
            </a:br>
            <a:r>
              <a:rPr lang="en-US" sz="4000" b="1" i="1" dirty="0">
                <a:solidFill>
                  <a:srgbClr val="001240"/>
                </a:solidFill>
                <a:latin typeface="Raleway" panose="020B0003030101060003" pitchFamily="34" charset="0"/>
              </a:rPr>
              <a:t>Perpetual Crisis Relief</a:t>
            </a:r>
          </a:p>
        </p:txBody>
      </p:sp>
      <p:pic>
        <p:nvPicPr>
          <p:cNvPr id="5" name="Picture 4" descr="A blue letter on a black background&#10;&#10;Description automatically generated">
            <a:extLst>
              <a:ext uri="{FF2B5EF4-FFF2-40B4-BE49-F238E27FC236}">
                <a16:creationId xmlns:a16="http://schemas.microsoft.com/office/drawing/2014/main" id="{E7848EA6-7062-9E4B-E1B2-1F61E5D3AA1E}"/>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7" name="Picture 6" descr="A diagram of a pain&#10;&#10;Description automatically generated with medium confidence">
            <a:extLst>
              <a:ext uri="{FF2B5EF4-FFF2-40B4-BE49-F238E27FC236}">
                <a16:creationId xmlns:a16="http://schemas.microsoft.com/office/drawing/2014/main" id="{23B1F6AF-4711-557E-7584-21BB10EFD5E2}"/>
              </a:ext>
            </a:extLst>
          </p:cNvPr>
          <p:cNvPicPr>
            <a:picLocks noChangeAspect="1"/>
          </p:cNvPicPr>
          <p:nvPr/>
        </p:nvPicPr>
        <p:blipFill>
          <a:blip r:embed="rId3"/>
          <a:stretch>
            <a:fillRect/>
          </a:stretch>
        </p:blipFill>
        <p:spPr>
          <a:xfrm>
            <a:off x="1030198" y="2433001"/>
            <a:ext cx="6727996" cy="3333906"/>
          </a:xfrm>
          <a:prstGeom prst="rect">
            <a:avLst/>
          </a:prstGeom>
        </p:spPr>
      </p:pic>
      <p:sp>
        <p:nvSpPr>
          <p:cNvPr id="10" name="Rectangle 9">
            <a:extLst>
              <a:ext uri="{FF2B5EF4-FFF2-40B4-BE49-F238E27FC236}">
                <a16:creationId xmlns:a16="http://schemas.microsoft.com/office/drawing/2014/main" id="{3946E01C-6FFD-819A-E509-87FF41092F5B}"/>
              </a:ext>
            </a:extLst>
          </p:cNvPr>
          <p:cNvSpPr/>
          <p:nvPr/>
        </p:nvSpPr>
        <p:spPr>
          <a:xfrm>
            <a:off x="8066943" y="2847239"/>
            <a:ext cx="3754833" cy="1252715"/>
          </a:xfrm>
          <a:prstGeom prst="rect">
            <a:avLst/>
          </a:prstGeom>
        </p:spPr>
        <p:txBody>
          <a:bodyPr wrap="square">
            <a:spAutoFit/>
          </a:bodyPr>
          <a:lstStyle/>
          <a:p>
            <a:pPr>
              <a:lnSpc>
                <a:spcPct val="107000"/>
              </a:lnSpc>
              <a:spcAft>
                <a:spcPts val="800"/>
              </a:spcAft>
            </a:pP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Leaving poverty for good requires development, not just crisis relief</a:t>
            </a:r>
          </a:p>
        </p:txBody>
      </p:sp>
    </p:spTree>
    <p:extLst>
      <p:ext uri="{BB962C8B-B14F-4D97-AF65-F5344CB8AC3E}">
        <p14:creationId xmlns:p14="http://schemas.microsoft.com/office/powerpoint/2010/main" val="1859725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E1110-78DD-4088-580D-DDD7B7638A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C34B12B-1FCA-4281-4C9F-A5D7B0EDE756}"/>
              </a:ext>
            </a:extLst>
          </p:cNvPr>
          <p:cNvSpPr txBox="1"/>
          <p:nvPr/>
        </p:nvSpPr>
        <p:spPr>
          <a:xfrm>
            <a:off x="129309" y="455068"/>
            <a:ext cx="12062691" cy="1323439"/>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Counter-productive solutions: </a:t>
            </a:r>
            <a:br>
              <a:rPr lang="en-US" sz="4000" b="1" dirty="0">
                <a:solidFill>
                  <a:srgbClr val="001240"/>
                </a:solidFill>
                <a:latin typeface="Raleway" panose="020B0003030101060003" pitchFamily="34" charset="0"/>
              </a:rPr>
            </a:br>
            <a:r>
              <a:rPr lang="en-US" sz="4000" b="1" i="1" dirty="0">
                <a:solidFill>
                  <a:srgbClr val="001240"/>
                </a:solidFill>
                <a:latin typeface="Raleway" panose="020B0003030101060003" pitchFamily="34" charset="0"/>
              </a:rPr>
              <a:t>Doing for people what they can do for themselves</a:t>
            </a:r>
          </a:p>
        </p:txBody>
      </p:sp>
      <p:pic>
        <p:nvPicPr>
          <p:cNvPr id="5" name="Picture 4" descr="A blue letter on a black background&#10;&#10;Description automatically generated">
            <a:extLst>
              <a:ext uri="{FF2B5EF4-FFF2-40B4-BE49-F238E27FC236}">
                <a16:creationId xmlns:a16="http://schemas.microsoft.com/office/drawing/2014/main" id="{835E06E3-2C9F-3B05-3274-3D52CE345BC3}"/>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3" name="Google Shape;706;p47">
            <a:extLst>
              <a:ext uri="{FF2B5EF4-FFF2-40B4-BE49-F238E27FC236}">
                <a16:creationId xmlns:a16="http://schemas.microsoft.com/office/drawing/2014/main" id="{E1CCBCA7-FDB0-EC3B-137C-9555BA04B09C}"/>
              </a:ext>
            </a:extLst>
          </p:cNvPr>
          <p:cNvPicPr preferRelativeResize="0"/>
          <p:nvPr/>
        </p:nvPicPr>
        <p:blipFill rotWithShape="1">
          <a:blip r:embed="rId3">
            <a:alphaModFix/>
          </a:blip>
          <a:srcRect/>
          <a:stretch/>
        </p:blipFill>
        <p:spPr>
          <a:xfrm>
            <a:off x="4969054" y="3154417"/>
            <a:ext cx="2222263" cy="3520416"/>
          </a:xfrm>
          <a:prstGeom prst="rect">
            <a:avLst/>
          </a:prstGeom>
          <a:noFill/>
          <a:ln>
            <a:noFill/>
          </a:ln>
        </p:spPr>
      </p:pic>
      <p:sp>
        <p:nvSpPr>
          <p:cNvPr id="9" name="Google Shape;709;p47">
            <a:extLst>
              <a:ext uri="{FF2B5EF4-FFF2-40B4-BE49-F238E27FC236}">
                <a16:creationId xmlns:a16="http://schemas.microsoft.com/office/drawing/2014/main" id="{470FD6CC-30D1-5A26-E934-74FF7FE121F2}"/>
              </a:ext>
            </a:extLst>
          </p:cNvPr>
          <p:cNvSpPr txBox="1"/>
          <p:nvPr/>
        </p:nvSpPr>
        <p:spPr>
          <a:xfrm>
            <a:off x="7330287" y="4904484"/>
            <a:ext cx="4358945" cy="135421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400" b="1" i="0" u="none" strike="noStrike" cap="none" dirty="0">
                <a:solidFill>
                  <a:schemeClr val="dk1"/>
                </a:solidFill>
                <a:latin typeface="Raleway"/>
                <a:ea typeface="Raleway"/>
                <a:cs typeface="Raleway"/>
                <a:sym typeface="Raleway"/>
              </a:rPr>
              <a:t>ROBERT LUPTON</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600"/>
              </a:spcBef>
              <a:spcAft>
                <a:spcPts val="0"/>
              </a:spcAft>
              <a:buClr>
                <a:srgbClr val="000000"/>
              </a:buClr>
              <a:buSzPts val="1600"/>
              <a:buFont typeface="Arial"/>
              <a:buNone/>
            </a:pPr>
            <a:r>
              <a:rPr lang="en-US" sz="1600" b="0" i="0" u="none" strike="noStrike" cap="none" dirty="0">
                <a:solidFill>
                  <a:schemeClr val="dk1"/>
                </a:solidFill>
                <a:latin typeface="Raleway"/>
                <a:ea typeface="Raleway"/>
                <a:cs typeface="Raleway"/>
                <a:sym typeface="Raleway"/>
              </a:rPr>
              <a:t>40+ year poverty-fighting vet</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600"/>
              </a:spcBef>
              <a:spcAft>
                <a:spcPts val="0"/>
              </a:spcAft>
              <a:buClr>
                <a:srgbClr val="000000"/>
              </a:buClr>
              <a:buSzPts val="1600"/>
              <a:buFont typeface="Arial"/>
              <a:buNone/>
            </a:pPr>
            <a:r>
              <a:rPr lang="en-US" sz="1600" b="0" i="0" u="none" strike="noStrike" cap="none" dirty="0">
                <a:solidFill>
                  <a:schemeClr val="dk1"/>
                </a:solidFill>
                <a:latin typeface="Raleway"/>
                <a:ea typeface="Raleway"/>
                <a:cs typeface="Raleway"/>
                <a:sym typeface="Raleway"/>
              </a:rPr>
              <a:t>Author of </a:t>
            </a:r>
            <a:r>
              <a:rPr lang="en-US" sz="1600" b="0" i="1" u="none" strike="noStrike" cap="none" dirty="0">
                <a:solidFill>
                  <a:schemeClr val="dk1"/>
                </a:solidFill>
                <a:latin typeface="Raleway"/>
                <a:ea typeface="Raleway"/>
                <a:cs typeface="Raleway"/>
                <a:sym typeface="Raleway"/>
              </a:rPr>
              <a:t>Toxic Charity </a:t>
            </a:r>
            <a:br>
              <a:rPr lang="en-US" sz="1600" b="0" i="1" u="none" strike="noStrike" cap="none" dirty="0">
                <a:solidFill>
                  <a:schemeClr val="dk1"/>
                </a:solidFill>
                <a:latin typeface="Raleway"/>
                <a:ea typeface="Raleway"/>
                <a:cs typeface="Raleway"/>
                <a:sym typeface="Raleway"/>
              </a:rPr>
            </a:br>
            <a:r>
              <a:rPr lang="en-US" sz="1600" b="0" i="0" u="none" strike="noStrike" cap="none" dirty="0">
                <a:solidFill>
                  <a:schemeClr val="dk1"/>
                </a:solidFill>
                <a:latin typeface="Raleway"/>
                <a:ea typeface="Raleway"/>
                <a:cs typeface="Raleway"/>
                <a:sym typeface="Raleway"/>
              </a:rPr>
              <a:t>&amp; </a:t>
            </a:r>
            <a:r>
              <a:rPr lang="en-US" sz="1600" b="0" i="1" u="none" strike="noStrike" cap="none" dirty="0">
                <a:solidFill>
                  <a:schemeClr val="dk1"/>
                </a:solidFill>
                <a:latin typeface="Raleway"/>
                <a:ea typeface="Raleway"/>
                <a:cs typeface="Raleway"/>
                <a:sym typeface="Raleway"/>
              </a:rPr>
              <a:t>Charity Detox</a:t>
            </a:r>
            <a:endParaRPr sz="1400" b="0" i="0" u="none" strike="noStrike" cap="none" dirty="0">
              <a:solidFill>
                <a:srgbClr val="000000"/>
              </a:solidFill>
              <a:latin typeface="Arial"/>
              <a:ea typeface="Arial"/>
              <a:cs typeface="Arial"/>
              <a:sym typeface="Arial"/>
            </a:endParaRPr>
          </a:p>
        </p:txBody>
      </p:sp>
      <p:sp>
        <p:nvSpPr>
          <p:cNvPr id="11" name="Google Shape;710;p47">
            <a:extLst>
              <a:ext uri="{FF2B5EF4-FFF2-40B4-BE49-F238E27FC236}">
                <a16:creationId xmlns:a16="http://schemas.microsoft.com/office/drawing/2014/main" id="{754B38FF-EBFE-810E-C9A0-61DEA30F02A5}"/>
              </a:ext>
            </a:extLst>
          </p:cNvPr>
          <p:cNvSpPr txBox="1"/>
          <p:nvPr/>
        </p:nvSpPr>
        <p:spPr>
          <a:xfrm>
            <a:off x="1227673" y="2569924"/>
            <a:ext cx="435894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dk1"/>
                </a:solidFill>
                <a:latin typeface="Raleway"/>
                <a:ea typeface="Raleway"/>
                <a:cs typeface="Raleway"/>
                <a:sym typeface="Raleway"/>
              </a:rPr>
              <a:t>5 Steps to Dependency</a:t>
            </a:r>
            <a:endParaRPr sz="1400" b="0" i="0" u="none" strike="noStrike" cap="none" dirty="0">
              <a:solidFill>
                <a:srgbClr val="000000"/>
              </a:solidFill>
              <a:latin typeface="Arial"/>
              <a:ea typeface="Arial"/>
              <a:cs typeface="Arial"/>
              <a:sym typeface="Arial"/>
            </a:endParaRPr>
          </a:p>
        </p:txBody>
      </p:sp>
      <p:sp>
        <p:nvSpPr>
          <p:cNvPr id="12" name="Google Shape;712;p47">
            <a:extLst>
              <a:ext uri="{FF2B5EF4-FFF2-40B4-BE49-F238E27FC236}">
                <a16:creationId xmlns:a16="http://schemas.microsoft.com/office/drawing/2014/main" id="{C7C65CAA-0DBE-8324-AE4B-1867FA1F65BB}"/>
              </a:ext>
            </a:extLst>
          </p:cNvPr>
          <p:cNvSpPr txBox="1"/>
          <p:nvPr/>
        </p:nvSpPr>
        <p:spPr>
          <a:xfrm>
            <a:off x="1341739" y="3154417"/>
            <a:ext cx="3052985" cy="33239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dirty="0">
                <a:solidFill>
                  <a:schemeClr val="dk1"/>
                </a:solidFill>
                <a:latin typeface="Raleway"/>
                <a:ea typeface="Raleway"/>
                <a:cs typeface="Raleway"/>
                <a:sym typeface="Raleway"/>
              </a:rPr>
              <a:t>Appreciation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3000"/>
              <a:buFont typeface="Arial"/>
              <a:buNone/>
            </a:pPr>
            <a:r>
              <a:rPr lang="en-US" sz="3000" b="0" i="0" u="none" strike="noStrike" cap="none" dirty="0">
                <a:solidFill>
                  <a:schemeClr val="dk1"/>
                </a:solidFill>
                <a:latin typeface="Raleway"/>
                <a:ea typeface="Raleway"/>
                <a:cs typeface="Raleway"/>
                <a:sym typeface="Raleway"/>
              </a:rPr>
              <a:t>Anticipation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3000"/>
              <a:buFont typeface="Arial"/>
              <a:buNone/>
            </a:pPr>
            <a:r>
              <a:rPr lang="en-US" sz="3000" b="0" i="0" u="none" strike="noStrike" cap="none" dirty="0">
                <a:solidFill>
                  <a:schemeClr val="dk1"/>
                </a:solidFill>
                <a:latin typeface="Raleway"/>
                <a:ea typeface="Raleway"/>
                <a:cs typeface="Raleway"/>
                <a:sym typeface="Raleway"/>
              </a:rPr>
              <a:t>Expectation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3000"/>
              <a:buFont typeface="Arial"/>
              <a:buNone/>
            </a:pPr>
            <a:r>
              <a:rPr lang="en-US" sz="3000" b="0" i="0" u="none" strike="noStrike" cap="none" dirty="0">
                <a:solidFill>
                  <a:schemeClr val="dk1"/>
                </a:solidFill>
                <a:latin typeface="Raleway"/>
                <a:ea typeface="Raleway"/>
                <a:cs typeface="Raleway"/>
                <a:sym typeface="Raleway"/>
              </a:rPr>
              <a:t>Entitlement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3000"/>
              <a:buFont typeface="Arial"/>
              <a:buNone/>
            </a:pPr>
            <a:r>
              <a:rPr lang="en-US" sz="3000" b="1" i="0" u="none" strike="noStrike" cap="none" dirty="0">
                <a:solidFill>
                  <a:srgbClr val="C00000"/>
                </a:solidFill>
                <a:latin typeface="Raleway"/>
                <a:ea typeface="Raleway"/>
                <a:cs typeface="Raleway"/>
                <a:sym typeface="Raleway"/>
              </a:rPr>
              <a:t>Dependency</a:t>
            </a:r>
            <a:endParaRPr sz="1400" b="0" i="0" u="none" strike="noStrike" cap="none" dirty="0">
              <a:solidFill>
                <a:srgbClr val="000000"/>
              </a:solidFill>
              <a:latin typeface="Arial"/>
              <a:ea typeface="Arial"/>
              <a:cs typeface="Arial"/>
              <a:sym typeface="Arial"/>
            </a:endParaRPr>
          </a:p>
        </p:txBody>
      </p:sp>
      <p:sp>
        <p:nvSpPr>
          <p:cNvPr id="13" name="Google Shape;719;p47">
            <a:extLst>
              <a:ext uri="{FF2B5EF4-FFF2-40B4-BE49-F238E27FC236}">
                <a16:creationId xmlns:a16="http://schemas.microsoft.com/office/drawing/2014/main" id="{6CDCCC25-2D0C-6B5C-97E5-1C1341F48F12}"/>
              </a:ext>
            </a:extLst>
          </p:cNvPr>
          <p:cNvSpPr/>
          <p:nvPr/>
        </p:nvSpPr>
        <p:spPr>
          <a:xfrm>
            <a:off x="7903262" y="2242032"/>
            <a:ext cx="3844476" cy="1708848"/>
          </a:xfrm>
          <a:prstGeom prst="rect">
            <a:avLst/>
          </a:prstGeom>
          <a:solidFill>
            <a:srgbClr val="001240"/>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200" b="0" i="0" u="none" strike="noStrike" cap="none" dirty="0">
                <a:solidFill>
                  <a:schemeClr val="lt1"/>
                </a:solidFill>
                <a:latin typeface="Raleway"/>
                <a:ea typeface="Raleway"/>
                <a:cs typeface="Raleway"/>
                <a:sym typeface="Raleway"/>
              </a:rPr>
              <a:t>One-way giving should be limited to “</a:t>
            </a:r>
            <a:r>
              <a:rPr lang="en-US" sz="3200" b="1" i="0" u="sng" strike="noStrike" cap="none" dirty="0">
                <a:solidFill>
                  <a:srgbClr val="FFD966"/>
                </a:solidFill>
                <a:latin typeface="Raleway"/>
                <a:ea typeface="Raleway"/>
                <a:cs typeface="Raleway"/>
                <a:sym typeface="Raleway"/>
              </a:rPr>
              <a:t>crisis</a:t>
            </a:r>
            <a:r>
              <a:rPr lang="en-US" sz="3200" b="0" i="0" u="none" strike="noStrike" cap="none" dirty="0">
                <a:solidFill>
                  <a:schemeClr val="lt1"/>
                </a:solidFill>
                <a:latin typeface="Raleway"/>
                <a:ea typeface="Raleway"/>
                <a:cs typeface="Raleway"/>
                <a:sym typeface="Raleway"/>
              </a:rPr>
              <a:t>” situations</a:t>
            </a:r>
            <a:endParaRPr sz="12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7397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3579E-76FB-9A5A-B038-35B88FC24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801818-4E35-FA55-7271-E5ECE6E07F4F}"/>
              </a:ext>
            </a:extLst>
          </p:cNvPr>
          <p:cNvSpPr>
            <a:spLocks noGrp="1"/>
          </p:cNvSpPr>
          <p:nvPr>
            <p:ph type="title"/>
          </p:nvPr>
        </p:nvSpPr>
        <p:spPr/>
        <p:txBody>
          <a:bodyPr/>
          <a:lstStyle/>
          <a:p>
            <a:r>
              <a:rPr lang="en-US" b="1" dirty="0">
                <a:latin typeface="Raleway" pitchFamily="2" charset="0"/>
              </a:rPr>
              <a:t>Who is Responsible for Solutions?</a:t>
            </a:r>
          </a:p>
        </p:txBody>
      </p:sp>
      <p:sp>
        <p:nvSpPr>
          <p:cNvPr id="3" name="Text Placeholder 2">
            <a:extLst>
              <a:ext uri="{FF2B5EF4-FFF2-40B4-BE49-F238E27FC236}">
                <a16:creationId xmlns:a16="http://schemas.microsoft.com/office/drawing/2014/main" id="{D50B8F0F-4164-1A70-8277-39376F7D966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14154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60" name="Google Shape;360;p21" descr="Line arrow Counter clockwise curve"/>
          <p:cNvPicPr preferRelativeResize="0"/>
          <p:nvPr/>
        </p:nvPicPr>
        <p:blipFill rotWithShape="1">
          <a:blip r:embed="rId3">
            <a:alphaModFix/>
          </a:blip>
          <a:srcRect/>
          <a:stretch/>
        </p:blipFill>
        <p:spPr>
          <a:xfrm rot="8263983">
            <a:off x="1089760" y="1634774"/>
            <a:ext cx="1030192" cy="1030192"/>
          </a:xfrm>
          <a:prstGeom prst="rect">
            <a:avLst/>
          </a:prstGeom>
          <a:noFill/>
          <a:ln>
            <a:noFill/>
          </a:ln>
        </p:spPr>
      </p:pic>
      <p:sp>
        <p:nvSpPr>
          <p:cNvPr id="361" name="Google Shape;361;p21"/>
          <p:cNvSpPr txBox="1"/>
          <p:nvPr/>
        </p:nvSpPr>
        <p:spPr>
          <a:xfrm>
            <a:off x="2332484" y="3370736"/>
            <a:ext cx="8462157"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James 1:27 </a:t>
            </a:r>
            <a:r>
              <a:rPr kumimoji="0" lang="en-US" sz="18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 Religion that is pure and undefiled before God the Father is this: to visit orphans and widows in their affliction, and to keep oneself unstained from the world.” </a:t>
            </a:r>
            <a:endParaRPr kumimoji="0" sz="18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Open Sans"/>
              <a:ea typeface="Open Sans"/>
              <a:cs typeface="Open Sans"/>
              <a:sym typeface="Open Sans"/>
            </a:endParaRPr>
          </a:p>
        </p:txBody>
      </p:sp>
      <p:pic>
        <p:nvPicPr>
          <p:cNvPr id="362" name="Google Shape;362;p21" descr="Line arrow Counter clockwise curve"/>
          <p:cNvPicPr preferRelativeResize="0"/>
          <p:nvPr/>
        </p:nvPicPr>
        <p:blipFill rotWithShape="1">
          <a:blip r:embed="rId3">
            <a:alphaModFix/>
          </a:blip>
          <a:srcRect/>
          <a:stretch/>
        </p:blipFill>
        <p:spPr>
          <a:xfrm rot="8263983">
            <a:off x="1050732" y="3047067"/>
            <a:ext cx="1030192" cy="1030192"/>
          </a:xfrm>
          <a:prstGeom prst="rect">
            <a:avLst/>
          </a:prstGeom>
          <a:noFill/>
          <a:ln>
            <a:noFill/>
          </a:ln>
        </p:spPr>
      </p:pic>
      <p:sp>
        <p:nvSpPr>
          <p:cNvPr id="363" name="Google Shape;363;p21"/>
          <p:cNvSpPr txBox="1"/>
          <p:nvPr/>
        </p:nvSpPr>
        <p:spPr>
          <a:xfrm>
            <a:off x="2332484" y="2103032"/>
            <a:ext cx="8583956" cy="78479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ts val="2700"/>
              </a:lnSpc>
              <a:spcBef>
                <a:spcPts val="0"/>
              </a:spcBef>
              <a:spcAft>
                <a:spcPts val="0"/>
              </a:spcAft>
              <a:buClr>
                <a:srgbClr val="000000"/>
              </a:buClr>
              <a:buSzPts val="1800"/>
              <a:buFont typeface="Arial"/>
              <a:buNone/>
              <a:tabLst/>
              <a:defRPr/>
            </a:pPr>
            <a:r>
              <a:rPr kumimoji="0" lang="en-US" sz="1800" b="1"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1 John 3:17</a:t>
            </a:r>
            <a:r>
              <a:rPr kumimoji="0" lang="en-US" sz="1800" b="1" i="0" u="none" strike="noStrike" kern="0" cap="none" spc="0" normalizeH="0" baseline="30000" noProof="0" dirty="0">
                <a:ln>
                  <a:noFill/>
                </a:ln>
                <a:solidFill>
                  <a:srgbClr val="000000"/>
                </a:solidFill>
                <a:effectLst/>
                <a:uLnTx/>
                <a:uFillTx/>
                <a:latin typeface="Raleway" panose="020B0003030101060003" pitchFamily="34" charset="0"/>
                <a:ea typeface="Open Sans"/>
                <a:cs typeface="Open Sans"/>
                <a:sym typeface="Open Sans"/>
              </a:rPr>
              <a:t> ”</a:t>
            </a:r>
            <a:r>
              <a:rPr kumimoji="0" lang="en-US" sz="18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But if anyone has the world's goods and sees his brother in need, yet closes his heart against him, how does God's love abide in him?” </a:t>
            </a:r>
            <a:endParaRPr kumimoji="0" sz="20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endParaRPr>
          </a:p>
        </p:txBody>
      </p:sp>
      <p:sp>
        <p:nvSpPr>
          <p:cNvPr id="364" name="Google Shape;364;p21"/>
          <p:cNvSpPr txBox="1"/>
          <p:nvPr/>
        </p:nvSpPr>
        <p:spPr>
          <a:xfrm>
            <a:off x="2332484" y="4798933"/>
            <a:ext cx="8039313"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Matthew 25:40 </a:t>
            </a:r>
            <a:r>
              <a:rPr kumimoji="0" lang="en-US" sz="18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rPr>
              <a:t>“And the King will answer them, ‘Truly, I say to you, as you did it to one of the least of these my brothers, you did it to me.’”</a:t>
            </a:r>
            <a:endParaRPr kumimoji="0" sz="1800" b="0" i="0" u="none" strike="noStrike" kern="0" cap="none" spc="0" normalizeH="0" baseline="0" noProof="0" dirty="0">
              <a:ln>
                <a:noFill/>
              </a:ln>
              <a:solidFill>
                <a:srgbClr val="000000"/>
              </a:solidFill>
              <a:effectLst/>
              <a:uLnTx/>
              <a:uFillTx/>
              <a:latin typeface="Raleway" panose="020B0003030101060003" pitchFamily="34" charset="0"/>
              <a:ea typeface="Open Sans"/>
              <a:cs typeface="Open Sans"/>
              <a:sym typeface="Open Sans"/>
            </a:endParaRPr>
          </a:p>
        </p:txBody>
      </p:sp>
      <p:pic>
        <p:nvPicPr>
          <p:cNvPr id="365" name="Google Shape;365;p21" descr="Line arrow Counter clockwise curve"/>
          <p:cNvPicPr preferRelativeResize="0"/>
          <p:nvPr/>
        </p:nvPicPr>
        <p:blipFill rotWithShape="1">
          <a:blip r:embed="rId3">
            <a:alphaModFix/>
          </a:blip>
          <a:srcRect/>
          <a:stretch/>
        </p:blipFill>
        <p:spPr>
          <a:xfrm rot="8263983">
            <a:off x="1050731" y="4416364"/>
            <a:ext cx="1030192" cy="1030192"/>
          </a:xfrm>
          <a:prstGeom prst="rect">
            <a:avLst/>
          </a:prstGeom>
          <a:noFill/>
          <a:ln>
            <a:noFill/>
          </a:ln>
        </p:spPr>
      </p:pic>
      <p:sp>
        <p:nvSpPr>
          <p:cNvPr id="3" name="Title 2">
            <a:extLst>
              <a:ext uri="{FF2B5EF4-FFF2-40B4-BE49-F238E27FC236}">
                <a16:creationId xmlns:a16="http://schemas.microsoft.com/office/drawing/2014/main" id="{658B374F-FB08-87CB-17D9-2D9B71FB5ADC}"/>
              </a:ext>
            </a:extLst>
          </p:cNvPr>
          <p:cNvSpPr>
            <a:spLocks noGrp="1"/>
          </p:cNvSpPr>
          <p:nvPr>
            <p:ph type="title"/>
          </p:nvPr>
        </p:nvSpPr>
        <p:spPr>
          <a:xfrm>
            <a:off x="838200" y="785971"/>
            <a:ext cx="10515600" cy="823823"/>
          </a:xfrm>
        </p:spPr>
        <p:txBody>
          <a:bodyPr>
            <a:noAutofit/>
          </a:bodyPr>
          <a:lstStyle/>
          <a:p>
            <a:pPr algn="ctr"/>
            <a:r>
              <a:rPr lang="en-US" dirty="0">
                <a:solidFill>
                  <a:srgbClr val="001240"/>
                </a:solidFill>
                <a:latin typeface="Raleway" panose="020B0003030101060003" pitchFamily="34" charset="0"/>
                <a:sym typeface="Raleway"/>
              </a:rPr>
              <a:t>The Church has a duty to care for the poor</a:t>
            </a:r>
            <a:br>
              <a:rPr lang="en-US" dirty="0">
                <a:solidFill>
                  <a:srgbClr val="001240"/>
                </a:solidFill>
                <a:latin typeface="Raleway" panose="020B0003030101060003" pitchFamily="34" charset="0"/>
                <a:sym typeface="Raleway"/>
              </a:rPr>
            </a:br>
            <a:endParaRPr lang="en-US" dirty="0">
              <a:solidFill>
                <a:srgbClr val="001240"/>
              </a:solidFill>
              <a:latin typeface="Raleway" panose="020B0003030101060003" pitchFamily="34" charset="0"/>
            </a:endParaRPr>
          </a:p>
        </p:txBody>
      </p:sp>
      <p:pic>
        <p:nvPicPr>
          <p:cNvPr id="2" name="Picture 1" descr="A blue letter on a black background&#10;&#10;Description automatically generated">
            <a:extLst>
              <a:ext uri="{FF2B5EF4-FFF2-40B4-BE49-F238E27FC236}">
                <a16:creationId xmlns:a16="http://schemas.microsoft.com/office/drawing/2014/main" id="{C6728B6F-53DC-3095-B602-2F1AE3DE157B}"/>
              </a:ext>
            </a:extLst>
          </p:cNvPr>
          <p:cNvPicPr>
            <a:picLocks noChangeAspect="1"/>
          </p:cNvPicPr>
          <p:nvPr/>
        </p:nvPicPr>
        <p:blipFill>
          <a:blip r:embed="rId4"/>
          <a:stretch>
            <a:fillRect/>
          </a:stretch>
        </p:blipFill>
        <p:spPr>
          <a:xfrm>
            <a:off x="444262" y="6114471"/>
            <a:ext cx="585936" cy="2884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500"/>
                                        <p:tgtEl>
                                          <p:spTgt spid="360"/>
                                        </p:tgtEl>
                                      </p:cBhvr>
                                    </p:animEffect>
                                  </p:childTnLst>
                                </p:cTn>
                              </p:par>
                              <p:par>
                                <p:cTn id="8" presetID="10" presetClass="entr" presetSubtype="0" fill="hold" nodeType="withEffect">
                                  <p:stCondLst>
                                    <p:cond delay="0"/>
                                  </p:stCondLst>
                                  <p:childTnLst>
                                    <p:set>
                                      <p:cBhvr>
                                        <p:cTn id="9" dur="1" fill="hold">
                                          <p:stCondLst>
                                            <p:cond delay="0"/>
                                          </p:stCondLst>
                                        </p:cTn>
                                        <p:tgtEl>
                                          <p:spTgt spid="363"/>
                                        </p:tgtEl>
                                        <p:attrNameLst>
                                          <p:attrName>style.visibility</p:attrName>
                                        </p:attrNameLst>
                                      </p:cBhvr>
                                      <p:to>
                                        <p:strVal val="visible"/>
                                      </p:to>
                                    </p:set>
                                    <p:animEffect transition="in" filter="fade">
                                      <p:cBhvr>
                                        <p:cTn id="10" dur="500"/>
                                        <p:tgtEl>
                                          <p:spTgt spid="3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62"/>
                                        </p:tgtEl>
                                        <p:attrNameLst>
                                          <p:attrName>style.visibility</p:attrName>
                                        </p:attrNameLst>
                                      </p:cBhvr>
                                      <p:to>
                                        <p:strVal val="visible"/>
                                      </p:to>
                                    </p:set>
                                    <p:animEffect transition="in" filter="fade">
                                      <p:cBhvr>
                                        <p:cTn id="15" dur="500"/>
                                        <p:tgtEl>
                                          <p:spTgt spid="362"/>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61"/>
                                        </p:tgtEl>
                                        <p:attrNameLst>
                                          <p:attrName>style.visibility</p:attrName>
                                        </p:attrNameLst>
                                      </p:cBhvr>
                                      <p:to>
                                        <p:strVal val="visible"/>
                                      </p:to>
                                    </p:set>
                                    <p:animEffect transition="in" filter="fade">
                                      <p:cBhvr>
                                        <p:cTn id="19" dur="500"/>
                                        <p:tgtEl>
                                          <p:spTgt spid="36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65"/>
                                        </p:tgtEl>
                                        <p:attrNameLst>
                                          <p:attrName>style.visibility</p:attrName>
                                        </p:attrNameLst>
                                      </p:cBhvr>
                                      <p:to>
                                        <p:strVal val="visible"/>
                                      </p:to>
                                    </p:set>
                                    <p:animEffect transition="in" filter="fade">
                                      <p:cBhvr>
                                        <p:cTn id="24" dur="500"/>
                                        <p:tgtEl>
                                          <p:spTgt spid="365"/>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64"/>
                                        </p:tgtEl>
                                        <p:attrNameLst>
                                          <p:attrName>style.visibility</p:attrName>
                                        </p:attrNameLst>
                                      </p:cBhvr>
                                      <p:to>
                                        <p:strVal val="visible"/>
                                      </p:to>
                                    </p:set>
                                    <p:animEffect transition="in" filter="fade">
                                      <p:cBhvr>
                                        <p:cTn id="28" dur="5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C9C45-0B79-D858-1542-5E11673A66F5}"/>
            </a:ext>
          </a:extLst>
        </p:cNvPr>
        <p:cNvGrpSpPr/>
        <p:nvPr/>
      </p:nvGrpSpPr>
      <p:grpSpPr>
        <a:xfrm>
          <a:off x="0" y="0"/>
          <a:ext cx="0" cy="0"/>
          <a:chOff x="0" y="0"/>
          <a:chExt cx="0" cy="0"/>
        </a:xfrm>
      </p:grpSpPr>
      <p:pic>
        <p:nvPicPr>
          <p:cNvPr id="5" name="Picture 4" descr="A blue letter on a black background&#10;&#10;Description automatically generated">
            <a:extLst>
              <a:ext uri="{FF2B5EF4-FFF2-40B4-BE49-F238E27FC236}">
                <a16:creationId xmlns:a16="http://schemas.microsoft.com/office/drawing/2014/main" id="{71F5C673-8B70-DC76-3098-D0015A0B4CAA}"/>
              </a:ext>
            </a:extLst>
          </p:cNvPr>
          <p:cNvPicPr>
            <a:picLocks noChangeAspect="1"/>
          </p:cNvPicPr>
          <p:nvPr/>
        </p:nvPicPr>
        <p:blipFill>
          <a:blip r:embed="rId3"/>
          <a:stretch>
            <a:fillRect/>
          </a:stretch>
        </p:blipFill>
        <p:spPr>
          <a:xfrm>
            <a:off x="444262" y="6114471"/>
            <a:ext cx="585936" cy="288461"/>
          </a:xfrm>
          <a:prstGeom prst="rect">
            <a:avLst/>
          </a:prstGeom>
        </p:spPr>
      </p:pic>
      <p:sp>
        <p:nvSpPr>
          <p:cNvPr id="2" name="Google Shape;345;p20">
            <a:extLst>
              <a:ext uri="{FF2B5EF4-FFF2-40B4-BE49-F238E27FC236}">
                <a16:creationId xmlns:a16="http://schemas.microsoft.com/office/drawing/2014/main" id="{499E8F03-1B65-62A3-39ED-511A82A24671}"/>
              </a:ext>
            </a:extLst>
          </p:cNvPr>
          <p:cNvSpPr txBox="1">
            <a:spLocks/>
          </p:cNvSpPr>
          <p:nvPr/>
        </p:nvSpPr>
        <p:spPr>
          <a:xfrm>
            <a:off x="990600" y="825823"/>
            <a:ext cx="10515600" cy="1386724"/>
          </a:xfrm>
          <a:prstGeom prst="rect">
            <a:avLst/>
          </a:prstGeom>
          <a:noFill/>
          <a:ln>
            <a:noFill/>
          </a:ln>
        </p:spPr>
        <p:txBody>
          <a:bodyPr spcFirstLastPara="1" vert="horz" wrap="square" lIns="91425" tIns="45700" rIns="91425" bIns="4570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uSzPts val="3200"/>
            </a:pPr>
            <a:r>
              <a:rPr lang="en-US" sz="4000" b="1" dirty="0">
                <a:solidFill>
                  <a:srgbClr val="001240"/>
                </a:solidFill>
                <a:latin typeface="Raleway" panose="020B0003030101060003" pitchFamily="34" charset="0"/>
              </a:rPr>
              <a:t>Civil Society is best equipped to take lead</a:t>
            </a:r>
          </a:p>
        </p:txBody>
      </p:sp>
      <p:pic>
        <p:nvPicPr>
          <p:cNvPr id="3" name="Google Shape;348;p20" descr="Line arrow Counter clockwise curve">
            <a:extLst>
              <a:ext uri="{FF2B5EF4-FFF2-40B4-BE49-F238E27FC236}">
                <a16:creationId xmlns:a16="http://schemas.microsoft.com/office/drawing/2014/main" id="{902911CD-A344-4171-3230-6E4E065D9530}"/>
              </a:ext>
            </a:extLst>
          </p:cNvPr>
          <p:cNvPicPr preferRelativeResize="0"/>
          <p:nvPr/>
        </p:nvPicPr>
        <p:blipFill rotWithShape="1">
          <a:blip r:embed="rId4">
            <a:alphaModFix/>
          </a:blip>
          <a:srcRect/>
          <a:stretch/>
        </p:blipFill>
        <p:spPr>
          <a:xfrm rot="8263983">
            <a:off x="1504279" y="1913488"/>
            <a:ext cx="1030192" cy="1030192"/>
          </a:xfrm>
          <a:prstGeom prst="rect">
            <a:avLst/>
          </a:prstGeom>
          <a:noFill/>
          <a:ln>
            <a:noFill/>
          </a:ln>
        </p:spPr>
      </p:pic>
      <p:sp>
        <p:nvSpPr>
          <p:cNvPr id="6" name="Google Shape;349;p20">
            <a:extLst>
              <a:ext uri="{FF2B5EF4-FFF2-40B4-BE49-F238E27FC236}">
                <a16:creationId xmlns:a16="http://schemas.microsoft.com/office/drawing/2014/main" id="{C3D3F67E-AE22-7944-236D-75A874885D71}"/>
              </a:ext>
            </a:extLst>
          </p:cNvPr>
          <p:cNvSpPr txBox="1"/>
          <p:nvPr/>
        </p:nvSpPr>
        <p:spPr>
          <a:xfrm>
            <a:off x="2747001" y="2337643"/>
            <a:ext cx="3927911"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0" i="0" u="none" strike="noStrike" cap="none" dirty="0">
                <a:solidFill>
                  <a:schemeClr val="tx1">
                    <a:lumMod val="85000"/>
                    <a:lumOff val="15000"/>
                  </a:schemeClr>
                </a:solidFill>
                <a:latin typeface="Raleway"/>
                <a:ea typeface="Raleway"/>
                <a:cs typeface="Raleway"/>
                <a:sym typeface="Raleway"/>
              </a:rPr>
              <a:t>Three sectors for solutions</a:t>
            </a:r>
            <a:endParaRPr sz="2000" b="0" i="0" u="none" strike="noStrike" cap="none" dirty="0">
              <a:solidFill>
                <a:schemeClr val="tx1">
                  <a:lumMod val="85000"/>
                  <a:lumOff val="15000"/>
                </a:schemeClr>
              </a:solidFill>
              <a:latin typeface="Raleway"/>
              <a:ea typeface="Raleway"/>
              <a:cs typeface="Raleway"/>
              <a:sym typeface="Raleway"/>
            </a:endParaRPr>
          </a:p>
        </p:txBody>
      </p:sp>
      <p:pic>
        <p:nvPicPr>
          <p:cNvPr id="7" name="Google Shape;348;p20" descr="Line arrow Counter clockwise curve">
            <a:extLst>
              <a:ext uri="{FF2B5EF4-FFF2-40B4-BE49-F238E27FC236}">
                <a16:creationId xmlns:a16="http://schemas.microsoft.com/office/drawing/2014/main" id="{0EFD5E39-E6A8-DC0E-0DC1-2ACE578A3822}"/>
              </a:ext>
            </a:extLst>
          </p:cNvPr>
          <p:cNvPicPr preferRelativeResize="0"/>
          <p:nvPr/>
        </p:nvPicPr>
        <p:blipFill rotWithShape="1">
          <a:blip r:embed="rId4">
            <a:alphaModFix/>
          </a:blip>
          <a:srcRect/>
          <a:stretch/>
        </p:blipFill>
        <p:spPr>
          <a:xfrm rot="8263983">
            <a:off x="1504279" y="2969723"/>
            <a:ext cx="1030192" cy="1030192"/>
          </a:xfrm>
          <a:prstGeom prst="rect">
            <a:avLst/>
          </a:prstGeom>
          <a:noFill/>
          <a:ln>
            <a:noFill/>
          </a:ln>
        </p:spPr>
      </p:pic>
      <p:sp>
        <p:nvSpPr>
          <p:cNvPr id="9" name="Google Shape;349;p20">
            <a:extLst>
              <a:ext uri="{FF2B5EF4-FFF2-40B4-BE49-F238E27FC236}">
                <a16:creationId xmlns:a16="http://schemas.microsoft.com/office/drawing/2014/main" id="{EEC07916-1190-E77F-C30F-395D25113979}"/>
              </a:ext>
            </a:extLst>
          </p:cNvPr>
          <p:cNvSpPr txBox="1"/>
          <p:nvPr/>
        </p:nvSpPr>
        <p:spPr>
          <a:xfrm>
            <a:off x="2747001" y="3307547"/>
            <a:ext cx="3927911" cy="12464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0" i="0" u="none" strike="noStrike" cap="none" dirty="0">
                <a:solidFill>
                  <a:schemeClr val="tx1">
                    <a:lumMod val="85000"/>
                    <a:lumOff val="15000"/>
                  </a:schemeClr>
                </a:solidFill>
                <a:latin typeface="Raleway"/>
                <a:ea typeface="Raleway"/>
                <a:cs typeface="Raleway"/>
                <a:sym typeface="Raleway"/>
              </a:rPr>
              <a:t>All sectors play a role, and have different specialties</a:t>
            </a:r>
            <a:endParaRPr sz="2000" b="0" i="0" u="none" strike="noStrike" cap="none" dirty="0">
              <a:solidFill>
                <a:schemeClr val="tx1">
                  <a:lumMod val="85000"/>
                  <a:lumOff val="15000"/>
                </a:schemeClr>
              </a:solidFill>
              <a:latin typeface="Raleway"/>
              <a:ea typeface="Raleway"/>
              <a:cs typeface="Raleway"/>
              <a:sym typeface="Raleway"/>
            </a:endParaRPr>
          </a:p>
        </p:txBody>
      </p:sp>
      <p:sp>
        <p:nvSpPr>
          <p:cNvPr id="11" name="Oval 10">
            <a:extLst>
              <a:ext uri="{FF2B5EF4-FFF2-40B4-BE49-F238E27FC236}">
                <a16:creationId xmlns:a16="http://schemas.microsoft.com/office/drawing/2014/main" id="{2384A1AE-81B0-70F9-EBAB-430BC4DD91F6}"/>
              </a:ext>
            </a:extLst>
          </p:cNvPr>
          <p:cNvSpPr/>
          <p:nvPr/>
        </p:nvSpPr>
        <p:spPr>
          <a:xfrm>
            <a:off x="8184623" y="2257666"/>
            <a:ext cx="2311400" cy="2248371"/>
          </a:xfrm>
          <a:prstGeom prst="ellipse">
            <a:avLst/>
          </a:prstGeom>
          <a:solidFill>
            <a:srgbClr val="4472C4">
              <a:alpha val="34902"/>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Raleway" panose="020B0003030101060003" pitchFamily="34" charset="0"/>
              </a:rPr>
              <a:t>Government</a:t>
            </a:r>
          </a:p>
        </p:txBody>
      </p:sp>
      <p:sp>
        <p:nvSpPr>
          <p:cNvPr id="12" name="Oval 11">
            <a:extLst>
              <a:ext uri="{FF2B5EF4-FFF2-40B4-BE49-F238E27FC236}">
                <a16:creationId xmlns:a16="http://schemas.microsoft.com/office/drawing/2014/main" id="{80DE35F0-7A88-9BC6-0E02-A5F423F4061D}"/>
              </a:ext>
            </a:extLst>
          </p:cNvPr>
          <p:cNvSpPr/>
          <p:nvPr/>
        </p:nvSpPr>
        <p:spPr>
          <a:xfrm>
            <a:off x="7284512" y="3734629"/>
            <a:ext cx="2311400" cy="2248371"/>
          </a:xfrm>
          <a:prstGeom prst="ellipse">
            <a:avLst/>
          </a:prstGeom>
          <a:solidFill>
            <a:srgbClr val="4472C4">
              <a:alpha val="34902"/>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Raleway" panose="020B0003030101060003" pitchFamily="34" charset="0"/>
              </a:rPr>
              <a:t>Business</a:t>
            </a:r>
          </a:p>
        </p:txBody>
      </p:sp>
      <p:sp>
        <p:nvSpPr>
          <p:cNvPr id="13" name="Oval 12">
            <a:extLst>
              <a:ext uri="{FF2B5EF4-FFF2-40B4-BE49-F238E27FC236}">
                <a16:creationId xmlns:a16="http://schemas.microsoft.com/office/drawing/2014/main" id="{14C6D053-359B-B4E0-02D7-37C7EDDD27A9}"/>
              </a:ext>
            </a:extLst>
          </p:cNvPr>
          <p:cNvSpPr/>
          <p:nvPr/>
        </p:nvSpPr>
        <p:spPr>
          <a:xfrm>
            <a:off x="9084733" y="3734628"/>
            <a:ext cx="2311400" cy="2248371"/>
          </a:xfrm>
          <a:prstGeom prst="ellipse">
            <a:avLst/>
          </a:prstGeom>
          <a:solidFill>
            <a:srgbClr val="4472C4">
              <a:alpha val="34902"/>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Raleway" panose="020B0003030101060003" pitchFamily="34" charset="0"/>
              </a:rPr>
              <a:t>Civil</a:t>
            </a:r>
          </a:p>
          <a:p>
            <a:pPr algn="ctr"/>
            <a:r>
              <a:rPr lang="en-US" sz="1800" dirty="0">
                <a:solidFill>
                  <a:schemeClr val="tx1"/>
                </a:solidFill>
                <a:latin typeface="Raleway" panose="020B0003030101060003" pitchFamily="34" charset="0"/>
              </a:rPr>
              <a:t>Society</a:t>
            </a:r>
          </a:p>
        </p:txBody>
      </p:sp>
      <p:pic>
        <p:nvPicPr>
          <p:cNvPr id="15" name="Google Shape;348;p20" descr="Line arrow Counter clockwise curve">
            <a:extLst>
              <a:ext uri="{FF2B5EF4-FFF2-40B4-BE49-F238E27FC236}">
                <a16:creationId xmlns:a16="http://schemas.microsoft.com/office/drawing/2014/main" id="{5D38EDFA-179A-ADD4-E089-3F703E20E215}"/>
              </a:ext>
            </a:extLst>
          </p:cNvPr>
          <p:cNvPicPr preferRelativeResize="0"/>
          <p:nvPr/>
        </p:nvPicPr>
        <p:blipFill rotWithShape="1">
          <a:blip r:embed="rId4">
            <a:alphaModFix/>
          </a:blip>
          <a:srcRect/>
          <a:stretch/>
        </p:blipFill>
        <p:spPr>
          <a:xfrm rot="8263983">
            <a:off x="1504279" y="4307630"/>
            <a:ext cx="1030192" cy="1030192"/>
          </a:xfrm>
          <a:prstGeom prst="rect">
            <a:avLst/>
          </a:prstGeom>
          <a:noFill/>
          <a:ln>
            <a:noFill/>
          </a:ln>
        </p:spPr>
      </p:pic>
      <p:sp>
        <p:nvSpPr>
          <p:cNvPr id="17" name="Google Shape;349;p20">
            <a:extLst>
              <a:ext uri="{FF2B5EF4-FFF2-40B4-BE49-F238E27FC236}">
                <a16:creationId xmlns:a16="http://schemas.microsoft.com/office/drawing/2014/main" id="{92089553-4FC1-69B1-A0E7-CF786E27C556}"/>
              </a:ext>
            </a:extLst>
          </p:cNvPr>
          <p:cNvSpPr txBox="1"/>
          <p:nvPr/>
        </p:nvSpPr>
        <p:spPr>
          <a:xfrm>
            <a:off x="2747001" y="4645454"/>
            <a:ext cx="3927911" cy="1200288"/>
          </a:xfrm>
          <a:prstGeom prst="rect">
            <a:avLst/>
          </a:prstGeom>
          <a:noFill/>
          <a:ln>
            <a:noFill/>
          </a:ln>
        </p:spPr>
        <p:txBody>
          <a:bodyPr spcFirstLastPara="1" wrap="square" lIns="91425" tIns="45700" rIns="91425" bIns="45700" anchor="t" anchorCtr="0">
            <a:spAutoFit/>
          </a:bodyPr>
          <a:lstStyle/>
          <a:p>
            <a:pPr lvl="0">
              <a:buSzPts val="2500"/>
            </a:pPr>
            <a:r>
              <a:rPr lang="en-US" sz="2400" dirty="0">
                <a:solidFill>
                  <a:schemeClr val="tx1">
                    <a:lumMod val="85000"/>
                    <a:lumOff val="15000"/>
                  </a:schemeClr>
                </a:solidFill>
                <a:latin typeface="Raleway"/>
                <a:ea typeface="Raleway"/>
                <a:cs typeface="Raleway"/>
                <a:sym typeface="Raleway"/>
              </a:rPr>
              <a:t>The voluntary sector is best equipped to take the lead in poverty alleviation</a:t>
            </a:r>
            <a:endParaRPr lang="en-US" sz="1800" dirty="0">
              <a:solidFill>
                <a:schemeClr val="tx1">
                  <a:lumMod val="85000"/>
                  <a:lumOff val="15000"/>
                </a:schemeClr>
              </a:solidFill>
              <a:latin typeface="Raleway"/>
              <a:ea typeface="Raleway"/>
              <a:cs typeface="Raleway"/>
              <a:sym typeface="Raleway"/>
            </a:endParaRPr>
          </a:p>
        </p:txBody>
      </p:sp>
    </p:spTree>
    <p:extLst>
      <p:ext uri="{BB962C8B-B14F-4D97-AF65-F5344CB8AC3E}">
        <p14:creationId xmlns:p14="http://schemas.microsoft.com/office/powerpoint/2010/main" val="129384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4ADF-F0D8-EC23-72C1-C7EAC8821B7A}"/>
            </a:ext>
          </a:extLst>
        </p:cNvPr>
        <p:cNvGrpSpPr/>
        <p:nvPr/>
      </p:nvGrpSpPr>
      <p:grpSpPr>
        <a:xfrm>
          <a:off x="0" y="0"/>
          <a:ext cx="0" cy="0"/>
          <a:chOff x="0" y="0"/>
          <a:chExt cx="0" cy="0"/>
        </a:xfrm>
      </p:grpSpPr>
      <p:pic>
        <p:nvPicPr>
          <p:cNvPr id="5" name="Picture 4" descr="A blue letter on a black background&#10;&#10;Description automatically generated">
            <a:extLst>
              <a:ext uri="{FF2B5EF4-FFF2-40B4-BE49-F238E27FC236}">
                <a16:creationId xmlns:a16="http://schemas.microsoft.com/office/drawing/2014/main" id="{5FCE1785-C289-16BB-7E79-DF0CB093CD8F}"/>
              </a:ext>
            </a:extLst>
          </p:cNvPr>
          <p:cNvPicPr>
            <a:picLocks noChangeAspect="1"/>
          </p:cNvPicPr>
          <p:nvPr/>
        </p:nvPicPr>
        <p:blipFill>
          <a:blip r:embed="rId3"/>
          <a:stretch>
            <a:fillRect/>
          </a:stretch>
        </p:blipFill>
        <p:spPr>
          <a:xfrm>
            <a:off x="444262" y="6114471"/>
            <a:ext cx="585936" cy="288461"/>
          </a:xfrm>
          <a:prstGeom prst="rect">
            <a:avLst/>
          </a:prstGeom>
        </p:spPr>
      </p:pic>
      <p:sp>
        <p:nvSpPr>
          <p:cNvPr id="2" name="Google Shape;345;p20">
            <a:extLst>
              <a:ext uri="{FF2B5EF4-FFF2-40B4-BE49-F238E27FC236}">
                <a16:creationId xmlns:a16="http://schemas.microsoft.com/office/drawing/2014/main" id="{FC7D1F8A-85DC-50A8-B983-CC0CB45F1B54}"/>
              </a:ext>
            </a:extLst>
          </p:cNvPr>
          <p:cNvSpPr txBox="1">
            <a:spLocks/>
          </p:cNvSpPr>
          <p:nvPr/>
        </p:nvSpPr>
        <p:spPr>
          <a:xfrm>
            <a:off x="990600" y="825823"/>
            <a:ext cx="10515600" cy="1386724"/>
          </a:xfrm>
          <a:prstGeom prst="rect">
            <a:avLst/>
          </a:prstGeom>
          <a:noFill/>
          <a:ln>
            <a:noFill/>
          </a:ln>
        </p:spPr>
        <p:txBody>
          <a:bodyPr spcFirstLastPara="1" vert="horz" wrap="square" lIns="91425" tIns="45700" rIns="91425" bIns="4570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uSzPts val="3200"/>
            </a:pPr>
            <a:r>
              <a:rPr lang="en-US" sz="4000" b="1" dirty="0">
                <a:solidFill>
                  <a:srgbClr val="001240"/>
                </a:solidFill>
                <a:latin typeface="Raleway" panose="020B0003030101060003" pitchFamily="34" charset="0"/>
              </a:rPr>
              <a:t>Why are voluntary solutions superior?</a:t>
            </a:r>
          </a:p>
        </p:txBody>
      </p:sp>
      <p:sp>
        <p:nvSpPr>
          <p:cNvPr id="4" name="Google Shape;452;p27">
            <a:extLst>
              <a:ext uri="{FF2B5EF4-FFF2-40B4-BE49-F238E27FC236}">
                <a16:creationId xmlns:a16="http://schemas.microsoft.com/office/drawing/2014/main" id="{55D29A23-0F10-6A02-D7AE-4DA24C2F3743}"/>
              </a:ext>
            </a:extLst>
          </p:cNvPr>
          <p:cNvSpPr txBox="1"/>
          <p:nvPr/>
        </p:nvSpPr>
        <p:spPr>
          <a:xfrm>
            <a:off x="817433" y="2046035"/>
            <a:ext cx="5278567" cy="4416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2800" b="1" i="0" u="none" strike="noStrike" cap="none" dirty="0">
                <a:solidFill>
                  <a:schemeClr val="tx1">
                    <a:lumMod val="65000"/>
                    <a:lumOff val="35000"/>
                  </a:schemeClr>
                </a:solidFill>
                <a:latin typeface="Raleway" panose="020B0003030101060003" pitchFamily="34" charset="0"/>
                <a:sym typeface="Arial"/>
              </a:rPr>
              <a:t>REAL SOLUTIONS ARE</a:t>
            </a:r>
          </a:p>
          <a:p>
            <a:pPr marL="292100" marR="0" lvl="0" indent="-223838" algn="l" rtl="0">
              <a:lnSpc>
                <a:spcPct val="100000"/>
              </a:lnSpc>
              <a:spcBef>
                <a:spcPts val="2400"/>
              </a:spcBef>
              <a:spcAft>
                <a:spcPts val="0"/>
              </a:spcAft>
              <a:buClr>
                <a:schemeClr val="tx1">
                  <a:lumMod val="75000"/>
                  <a:lumOff val="25000"/>
                </a:schemeClr>
              </a:buClr>
              <a:buSzPts val="3500"/>
              <a:buFont typeface="Arial"/>
              <a:buChar char="•"/>
            </a:pPr>
            <a:r>
              <a:rPr lang="en-US" sz="3200" b="0" i="0" u="none" strike="noStrike" cap="none" dirty="0">
                <a:solidFill>
                  <a:schemeClr val="tx1">
                    <a:lumMod val="85000"/>
                    <a:lumOff val="15000"/>
                  </a:schemeClr>
                </a:solidFill>
                <a:latin typeface="Raleway" panose="020B0003030101060003" pitchFamily="34" charset="0"/>
                <a:ea typeface="Raleway"/>
                <a:cs typeface="Raleway"/>
                <a:sym typeface="Raleway"/>
              </a:rPr>
              <a:t>Root Issue Oriented</a:t>
            </a:r>
            <a:endParaRPr lang="en-US" sz="1200" dirty="0">
              <a:solidFill>
                <a:schemeClr val="tx1">
                  <a:lumMod val="85000"/>
                  <a:lumOff val="15000"/>
                </a:schemeClr>
              </a:solidFill>
              <a:latin typeface="Raleway" panose="020B0003030101060003" pitchFamily="34" charset="0"/>
              <a:ea typeface="Raleway"/>
            </a:endParaRPr>
          </a:p>
          <a:p>
            <a:pPr marL="292100" marR="0" lvl="0" indent="-223838" algn="l" rtl="0">
              <a:lnSpc>
                <a:spcPct val="100000"/>
              </a:lnSpc>
              <a:spcBef>
                <a:spcPts val="2400"/>
              </a:spcBef>
              <a:spcAft>
                <a:spcPts val="0"/>
              </a:spcAft>
              <a:buClr>
                <a:schemeClr val="tx1">
                  <a:lumMod val="75000"/>
                  <a:lumOff val="25000"/>
                </a:schemeClr>
              </a:buClr>
              <a:buSzPts val="3500"/>
              <a:buFont typeface="Arial"/>
              <a:buChar char="•"/>
            </a:pPr>
            <a:r>
              <a:rPr lang="en-US" sz="3200" b="0" i="0" u="none" strike="noStrike" cap="none" dirty="0">
                <a:solidFill>
                  <a:schemeClr val="tx1">
                    <a:lumMod val="85000"/>
                    <a:lumOff val="15000"/>
                  </a:schemeClr>
                </a:solidFill>
                <a:latin typeface="Raleway" panose="020B0003030101060003" pitchFamily="34" charset="0"/>
                <a:ea typeface="Raleway"/>
                <a:cs typeface="Raleway"/>
                <a:sym typeface="Raleway"/>
              </a:rPr>
              <a:t>Individually Tailored</a:t>
            </a:r>
            <a:endParaRPr lang="en-US" sz="1200" dirty="0">
              <a:solidFill>
                <a:schemeClr val="tx1">
                  <a:lumMod val="85000"/>
                  <a:lumOff val="15000"/>
                </a:schemeClr>
              </a:solidFill>
              <a:latin typeface="Raleway" panose="020B0003030101060003" pitchFamily="34" charset="0"/>
              <a:ea typeface="Raleway"/>
            </a:endParaRPr>
          </a:p>
          <a:p>
            <a:pPr marL="292100" marR="0" lvl="0" indent="-223838" algn="l" rtl="0">
              <a:lnSpc>
                <a:spcPct val="100000"/>
              </a:lnSpc>
              <a:spcBef>
                <a:spcPts val="2400"/>
              </a:spcBef>
              <a:spcAft>
                <a:spcPts val="0"/>
              </a:spcAft>
              <a:buClr>
                <a:schemeClr val="tx1">
                  <a:lumMod val="75000"/>
                  <a:lumOff val="25000"/>
                </a:schemeClr>
              </a:buClr>
              <a:buSzPts val="3500"/>
              <a:buFont typeface="Arial"/>
              <a:buChar char="•"/>
            </a:pPr>
            <a:r>
              <a:rPr lang="en-US" sz="3200" b="0" i="0" u="none" strike="noStrike" cap="none" dirty="0">
                <a:solidFill>
                  <a:schemeClr val="tx1">
                    <a:lumMod val="85000"/>
                    <a:lumOff val="15000"/>
                  </a:schemeClr>
                </a:solidFill>
                <a:latin typeface="Raleway" panose="020B0003030101060003" pitchFamily="34" charset="0"/>
                <a:ea typeface="Raleway"/>
                <a:cs typeface="Raleway"/>
                <a:sym typeface="Raleway"/>
              </a:rPr>
              <a:t>Relational</a:t>
            </a:r>
            <a:endParaRPr lang="en-US" sz="1200" dirty="0">
              <a:solidFill>
                <a:schemeClr val="tx1">
                  <a:lumMod val="85000"/>
                  <a:lumOff val="15000"/>
                </a:schemeClr>
              </a:solidFill>
              <a:latin typeface="Raleway" panose="020B0003030101060003" pitchFamily="34" charset="0"/>
              <a:ea typeface="Raleway"/>
            </a:endParaRPr>
          </a:p>
          <a:p>
            <a:pPr marL="292100" marR="0" lvl="0" indent="-223838" algn="l" rtl="0">
              <a:lnSpc>
                <a:spcPct val="100000"/>
              </a:lnSpc>
              <a:spcBef>
                <a:spcPts val="2400"/>
              </a:spcBef>
              <a:spcAft>
                <a:spcPts val="0"/>
              </a:spcAft>
              <a:buClr>
                <a:schemeClr val="tx1">
                  <a:lumMod val="75000"/>
                  <a:lumOff val="25000"/>
                </a:schemeClr>
              </a:buClr>
              <a:buSzPts val="3500"/>
              <a:buFont typeface="Arial"/>
              <a:buChar char="•"/>
            </a:pPr>
            <a:r>
              <a:rPr lang="en-US" sz="3200" b="0" i="0" u="none" strike="noStrike" cap="none" dirty="0">
                <a:solidFill>
                  <a:schemeClr val="tx1">
                    <a:lumMod val="85000"/>
                    <a:lumOff val="15000"/>
                  </a:schemeClr>
                </a:solidFill>
                <a:latin typeface="Raleway" panose="020B0003030101060003" pitchFamily="34" charset="0"/>
                <a:ea typeface="Raleway"/>
                <a:cs typeface="Raleway"/>
                <a:sym typeface="Raleway"/>
              </a:rPr>
              <a:t>Transformational</a:t>
            </a:r>
            <a:endParaRPr sz="1200" b="0" i="0" u="none" strike="noStrike" cap="none" dirty="0">
              <a:solidFill>
                <a:schemeClr val="tx1">
                  <a:lumMod val="85000"/>
                  <a:lumOff val="15000"/>
                </a:schemeClr>
              </a:solidFill>
              <a:latin typeface="Raleway" panose="020B0003030101060003" pitchFamily="34" charset="0"/>
              <a:sym typeface="Arial"/>
            </a:endParaRPr>
          </a:p>
          <a:p>
            <a:pPr marL="457200" marR="0" lvl="0" indent="-234950" algn="l" rtl="0">
              <a:lnSpc>
                <a:spcPct val="100000"/>
              </a:lnSpc>
              <a:spcBef>
                <a:spcPts val="1200"/>
              </a:spcBef>
              <a:spcAft>
                <a:spcPts val="0"/>
              </a:spcAft>
              <a:buClr>
                <a:schemeClr val="dk1"/>
              </a:buClr>
              <a:buSzPts val="3500"/>
              <a:buFont typeface="Arial"/>
              <a:buNone/>
            </a:pPr>
            <a:endParaRPr sz="3500" b="0" i="0" u="none" strike="noStrike" cap="none" dirty="0">
              <a:solidFill>
                <a:srgbClr val="59A3D4"/>
              </a:solidFill>
              <a:latin typeface="Raleway"/>
              <a:ea typeface="Raleway"/>
              <a:cs typeface="Raleway"/>
              <a:sym typeface="Raleway"/>
            </a:endParaRPr>
          </a:p>
        </p:txBody>
      </p:sp>
      <p:sp>
        <p:nvSpPr>
          <p:cNvPr id="8" name="Google Shape;453;p27">
            <a:extLst>
              <a:ext uri="{FF2B5EF4-FFF2-40B4-BE49-F238E27FC236}">
                <a16:creationId xmlns:a16="http://schemas.microsoft.com/office/drawing/2014/main" id="{7B208129-FE27-594D-56B9-7E3118A38249}"/>
              </a:ext>
            </a:extLst>
          </p:cNvPr>
          <p:cNvSpPr txBox="1"/>
          <p:nvPr/>
        </p:nvSpPr>
        <p:spPr>
          <a:xfrm>
            <a:off x="5651433" y="2046035"/>
            <a:ext cx="5899357" cy="4416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2800" b="1" dirty="0">
                <a:solidFill>
                  <a:schemeClr val="tx1">
                    <a:lumMod val="65000"/>
                    <a:lumOff val="35000"/>
                  </a:schemeClr>
                </a:solidFill>
                <a:latin typeface="Raleway" panose="020B0003030101060003" pitchFamily="34" charset="0"/>
              </a:rPr>
              <a:t>INSTITUTIONAL SOLUTIONS ARE</a:t>
            </a:r>
          </a:p>
          <a:p>
            <a:pPr marL="457200" marR="0" lvl="0" indent="-220663" algn="l" rtl="0">
              <a:lnSpc>
                <a:spcPct val="100000"/>
              </a:lnSpc>
              <a:spcBef>
                <a:spcPts val="2400"/>
              </a:spcBef>
              <a:spcAft>
                <a:spcPts val="0"/>
              </a:spcAft>
              <a:buClr>
                <a:schemeClr val="tx1">
                  <a:lumMod val="75000"/>
                  <a:lumOff val="25000"/>
                </a:schemeClr>
              </a:buClr>
              <a:buSzPts val="3500"/>
              <a:buFont typeface="Arial"/>
              <a:buChar char="•"/>
            </a:pPr>
            <a:r>
              <a:rPr lang="en-US" sz="3200" dirty="0">
                <a:solidFill>
                  <a:schemeClr val="tx1">
                    <a:lumMod val="85000"/>
                    <a:lumOff val="15000"/>
                  </a:schemeClr>
                </a:solidFill>
                <a:latin typeface="Raleway" panose="020B0003030101060003" pitchFamily="34" charset="0"/>
                <a:ea typeface="Raleway"/>
                <a:cs typeface="Raleway"/>
                <a:sym typeface="Raleway"/>
              </a:rPr>
              <a:t>Symptom Oriented</a:t>
            </a:r>
            <a:endParaRPr lang="en-US" sz="3200" dirty="0">
              <a:solidFill>
                <a:schemeClr val="tx1">
                  <a:lumMod val="85000"/>
                  <a:lumOff val="15000"/>
                </a:schemeClr>
              </a:solidFill>
              <a:latin typeface="Raleway" panose="020B0003030101060003" pitchFamily="34" charset="0"/>
              <a:ea typeface="Raleway"/>
              <a:cs typeface="Raleway"/>
            </a:endParaRPr>
          </a:p>
          <a:p>
            <a:pPr marL="457200" marR="0" lvl="0" indent="-220663" algn="l" rtl="0">
              <a:lnSpc>
                <a:spcPct val="100000"/>
              </a:lnSpc>
              <a:spcBef>
                <a:spcPts val="2400"/>
              </a:spcBef>
              <a:spcAft>
                <a:spcPts val="0"/>
              </a:spcAft>
              <a:buClr>
                <a:schemeClr val="tx1">
                  <a:lumMod val="75000"/>
                  <a:lumOff val="25000"/>
                </a:schemeClr>
              </a:buClr>
              <a:buSzPts val="3500"/>
              <a:buFont typeface="Arial"/>
              <a:buChar char="•"/>
            </a:pPr>
            <a:r>
              <a:rPr lang="en-US" sz="3200" dirty="0">
                <a:solidFill>
                  <a:schemeClr val="tx1">
                    <a:lumMod val="85000"/>
                    <a:lumOff val="15000"/>
                  </a:schemeClr>
                </a:solidFill>
                <a:latin typeface="Raleway" panose="020B0003030101060003" pitchFamily="34" charset="0"/>
                <a:ea typeface="Raleway"/>
                <a:cs typeface="Raleway"/>
                <a:sym typeface="Raleway"/>
              </a:rPr>
              <a:t>Standardized</a:t>
            </a:r>
            <a:endParaRPr lang="en-US" sz="3200" dirty="0">
              <a:solidFill>
                <a:schemeClr val="tx1">
                  <a:lumMod val="85000"/>
                  <a:lumOff val="15000"/>
                </a:schemeClr>
              </a:solidFill>
              <a:latin typeface="Raleway" panose="020B0003030101060003" pitchFamily="34" charset="0"/>
              <a:ea typeface="Raleway"/>
              <a:cs typeface="Raleway"/>
            </a:endParaRPr>
          </a:p>
          <a:p>
            <a:pPr marL="457200" marR="0" lvl="0" indent="-220663" algn="l" rtl="0">
              <a:lnSpc>
                <a:spcPct val="100000"/>
              </a:lnSpc>
              <a:spcBef>
                <a:spcPts val="2400"/>
              </a:spcBef>
              <a:spcAft>
                <a:spcPts val="0"/>
              </a:spcAft>
              <a:buClr>
                <a:schemeClr val="tx1">
                  <a:lumMod val="75000"/>
                  <a:lumOff val="25000"/>
                </a:schemeClr>
              </a:buClr>
              <a:buSzPts val="3500"/>
              <a:buFont typeface="Arial"/>
              <a:buChar char="•"/>
            </a:pPr>
            <a:r>
              <a:rPr lang="en-US" sz="3200" dirty="0">
                <a:solidFill>
                  <a:schemeClr val="tx1">
                    <a:lumMod val="85000"/>
                    <a:lumOff val="15000"/>
                  </a:schemeClr>
                </a:solidFill>
                <a:latin typeface="Raleway" panose="020B0003030101060003" pitchFamily="34" charset="0"/>
                <a:ea typeface="Raleway"/>
                <a:cs typeface="Raleway"/>
                <a:sym typeface="Raleway"/>
              </a:rPr>
              <a:t>Bureaucratic</a:t>
            </a:r>
            <a:endParaRPr lang="en-US" sz="3200" dirty="0">
              <a:solidFill>
                <a:schemeClr val="tx1">
                  <a:lumMod val="85000"/>
                  <a:lumOff val="15000"/>
                </a:schemeClr>
              </a:solidFill>
              <a:latin typeface="Raleway" panose="020B0003030101060003" pitchFamily="34" charset="0"/>
              <a:ea typeface="Raleway"/>
              <a:cs typeface="Raleway"/>
            </a:endParaRPr>
          </a:p>
          <a:p>
            <a:pPr marL="457200" marR="0" lvl="0" indent="-220663" algn="l" rtl="0">
              <a:lnSpc>
                <a:spcPct val="100000"/>
              </a:lnSpc>
              <a:spcBef>
                <a:spcPts val="2400"/>
              </a:spcBef>
              <a:spcAft>
                <a:spcPts val="0"/>
              </a:spcAft>
              <a:buClr>
                <a:schemeClr val="tx1">
                  <a:lumMod val="75000"/>
                  <a:lumOff val="25000"/>
                </a:schemeClr>
              </a:buClr>
              <a:buSzPts val="3500"/>
              <a:buFont typeface="Arial"/>
              <a:buChar char="•"/>
            </a:pPr>
            <a:r>
              <a:rPr lang="en-US" sz="3200" dirty="0">
                <a:solidFill>
                  <a:schemeClr val="tx1">
                    <a:lumMod val="85000"/>
                    <a:lumOff val="15000"/>
                  </a:schemeClr>
                </a:solidFill>
                <a:latin typeface="Raleway" panose="020B0003030101060003" pitchFamily="34" charset="0"/>
                <a:ea typeface="Raleway"/>
                <a:cs typeface="Raleway"/>
                <a:sym typeface="Raleway"/>
              </a:rPr>
              <a:t>Transactional</a:t>
            </a:r>
            <a:endParaRPr sz="3200" dirty="0">
              <a:solidFill>
                <a:schemeClr val="tx1">
                  <a:lumMod val="85000"/>
                  <a:lumOff val="15000"/>
                </a:schemeClr>
              </a:solidFill>
              <a:latin typeface="Raleway" panose="020B0003030101060003" pitchFamily="34" charset="0"/>
              <a:ea typeface="Raleway"/>
              <a:cs typeface="Raleway"/>
            </a:endParaRPr>
          </a:p>
          <a:p>
            <a:pPr marL="457200" marR="0" lvl="0" indent="-234950" algn="l" rtl="0">
              <a:lnSpc>
                <a:spcPct val="100000"/>
              </a:lnSpc>
              <a:spcBef>
                <a:spcPts val="1200"/>
              </a:spcBef>
              <a:spcAft>
                <a:spcPts val="0"/>
              </a:spcAft>
              <a:buClr>
                <a:schemeClr val="dk1"/>
              </a:buClr>
              <a:buSzPts val="3500"/>
              <a:buFont typeface="Arial"/>
              <a:buNone/>
            </a:pPr>
            <a:endParaRPr sz="3500" b="0" i="0" u="none" strike="noStrike" cap="none" dirty="0">
              <a:solidFill>
                <a:srgbClr val="59A3D4"/>
              </a:solidFill>
              <a:latin typeface="Raleway"/>
              <a:ea typeface="Raleway"/>
              <a:cs typeface="Raleway"/>
              <a:sym typeface="Raleway"/>
            </a:endParaRPr>
          </a:p>
        </p:txBody>
      </p:sp>
    </p:spTree>
    <p:extLst>
      <p:ext uri="{BB962C8B-B14F-4D97-AF65-F5344CB8AC3E}">
        <p14:creationId xmlns:p14="http://schemas.microsoft.com/office/powerpoint/2010/main" val="426037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A961-8499-83C6-0BDF-DA95B52B3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7BC6E-B9E7-F96E-A529-7C5F1A66ED9B}"/>
              </a:ext>
            </a:extLst>
          </p:cNvPr>
          <p:cNvSpPr>
            <a:spLocks noGrp="1"/>
          </p:cNvSpPr>
          <p:nvPr>
            <p:ph type="title"/>
          </p:nvPr>
        </p:nvSpPr>
        <p:spPr/>
        <p:txBody>
          <a:bodyPr/>
          <a:lstStyle/>
          <a:p>
            <a:r>
              <a:rPr lang="en-US" b="1" dirty="0">
                <a:latin typeface="Raleway" pitchFamily="2" charset="0"/>
              </a:rPr>
              <a:t>Characteristics of Effective Solutions</a:t>
            </a:r>
          </a:p>
        </p:txBody>
      </p:sp>
      <p:sp>
        <p:nvSpPr>
          <p:cNvPr id="3" name="Text Placeholder 2">
            <a:extLst>
              <a:ext uri="{FF2B5EF4-FFF2-40B4-BE49-F238E27FC236}">
                <a16:creationId xmlns:a16="http://schemas.microsoft.com/office/drawing/2014/main" id="{B5152D97-A5CF-5AF3-83FD-A20A784D1E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10708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F2DAA-33C9-F7BF-A0C8-30C37CD6DBA8}"/>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A9FF6533-763E-269B-134F-ACB94A8C217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91206" y="1201479"/>
            <a:ext cx="9325914" cy="6318862"/>
          </a:xfrm>
          <a:prstGeom prst="rect">
            <a:avLst/>
          </a:prstGeom>
        </p:spPr>
      </p:pic>
      <p:sp>
        <p:nvSpPr>
          <p:cNvPr id="3" name="TextBox 2">
            <a:extLst>
              <a:ext uri="{FF2B5EF4-FFF2-40B4-BE49-F238E27FC236}">
                <a16:creationId xmlns:a16="http://schemas.microsoft.com/office/drawing/2014/main" id="{A31156A3-2577-2FF7-3B9D-B73B59A26561}"/>
              </a:ext>
            </a:extLst>
          </p:cNvPr>
          <p:cNvSpPr txBox="1"/>
          <p:nvPr/>
        </p:nvSpPr>
        <p:spPr>
          <a:xfrm>
            <a:off x="7120895" y="1030400"/>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1240"/>
                </a:solidFill>
                <a:effectLst/>
                <a:uLnTx/>
                <a:uFillTx/>
                <a:latin typeface="Raleway" pitchFamily="2" charset="0"/>
                <a:ea typeface="+mn-ea"/>
                <a:cs typeface="+mn-cs"/>
              </a:rPr>
              <a:t>Affiliation</a:t>
            </a:r>
          </a:p>
        </p:txBody>
      </p:sp>
      <p:sp>
        <p:nvSpPr>
          <p:cNvPr id="7" name="TextBox 6">
            <a:extLst>
              <a:ext uri="{FF2B5EF4-FFF2-40B4-BE49-F238E27FC236}">
                <a16:creationId xmlns:a16="http://schemas.microsoft.com/office/drawing/2014/main" id="{4CFFCF89-2B46-AB1C-CFD4-70C7934A6361}"/>
              </a:ext>
            </a:extLst>
          </p:cNvPr>
          <p:cNvSpPr txBox="1"/>
          <p:nvPr/>
        </p:nvSpPr>
        <p:spPr>
          <a:xfrm>
            <a:off x="7120895" y="1733063"/>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1240"/>
                </a:solidFill>
                <a:effectLst/>
                <a:uLnTx/>
                <a:uFillTx/>
                <a:latin typeface="Raleway" pitchFamily="2" charset="0"/>
                <a:ea typeface="+mn-ea"/>
                <a:cs typeface="+mn-cs"/>
              </a:rPr>
              <a:t>Bonding</a:t>
            </a:r>
          </a:p>
        </p:txBody>
      </p:sp>
      <p:sp>
        <p:nvSpPr>
          <p:cNvPr id="9" name="TextBox 8">
            <a:extLst>
              <a:ext uri="{FF2B5EF4-FFF2-40B4-BE49-F238E27FC236}">
                <a16:creationId xmlns:a16="http://schemas.microsoft.com/office/drawing/2014/main" id="{17B9B2CF-EC22-3C43-C7BC-29CCA4DB923A}"/>
              </a:ext>
            </a:extLst>
          </p:cNvPr>
          <p:cNvSpPr txBox="1"/>
          <p:nvPr/>
        </p:nvSpPr>
        <p:spPr>
          <a:xfrm>
            <a:off x="7120895" y="2441048"/>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1240"/>
                </a:solidFill>
                <a:effectLst/>
                <a:uLnTx/>
                <a:uFillTx/>
                <a:latin typeface="Raleway" pitchFamily="2" charset="0"/>
                <a:ea typeface="+mn-ea"/>
                <a:cs typeface="+mn-cs"/>
              </a:rPr>
              <a:t>Categorization</a:t>
            </a:r>
          </a:p>
        </p:txBody>
      </p:sp>
      <p:sp>
        <p:nvSpPr>
          <p:cNvPr id="11" name="TextBox 10">
            <a:extLst>
              <a:ext uri="{FF2B5EF4-FFF2-40B4-BE49-F238E27FC236}">
                <a16:creationId xmlns:a16="http://schemas.microsoft.com/office/drawing/2014/main" id="{F36D6BDE-79C5-5DB3-77B5-D25699D4619B}"/>
              </a:ext>
            </a:extLst>
          </p:cNvPr>
          <p:cNvSpPr txBox="1"/>
          <p:nvPr/>
        </p:nvSpPr>
        <p:spPr>
          <a:xfrm>
            <a:off x="7120895" y="3190742"/>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1240"/>
                </a:solidFill>
                <a:effectLst/>
                <a:uLnTx/>
                <a:uFillTx/>
                <a:latin typeface="Raleway" pitchFamily="2" charset="0"/>
                <a:ea typeface="+mn-ea"/>
                <a:cs typeface="+mn-cs"/>
              </a:rPr>
              <a:t>Discernment</a:t>
            </a:r>
          </a:p>
        </p:txBody>
      </p:sp>
      <p:sp>
        <p:nvSpPr>
          <p:cNvPr id="12" name="TextBox 11">
            <a:extLst>
              <a:ext uri="{FF2B5EF4-FFF2-40B4-BE49-F238E27FC236}">
                <a16:creationId xmlns:a16="http://schemas.microsoft.com/office/drawing/2014/main" id="{D85F2080-1B05-D6A0-D6FE-E7EB0F873326}"/>
              </a:ext>
            </a:extLst>
          </p:cNvPr>
          <p:cNvSpPr txBox="1"/>
          <p:nvPr/>
        </p:nvSpPr>
        <p:spPr>
          <a:xfrm>
            <a:off x="7120895" y="3960680"/>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001240"/>
                </a:solidFill>
                <a:effectLst/>
                <a:uLnTx/>
                <a:uFillTx/>
                <a:latin typeface="Raleway" pitchFamily="2" charset="0"/>
                <a:ea typeface="+mn-ea"/>
                <a:cs typeface="+mn-cs"/>
              </a:rPr>
              <a:t>Exchange</a:t>
            </a:r>
          </a:p>
        </p:txBody>
      </p:sp>
      <p:sp>
        <p:nvSpPr>
          <p:cNvPr id="13" name="TextBox 12">
            <a:extLst>
              <a:ext uri="{FF2B5EF4-FFF2-40B4-BE49-F238E27FC236}">
                <a16:creationId xmlns:a16="http://schemas.microsoft.com/office/drawing/2014/main" id="{D5C17E62-2D2C-46BD-A79D-8FD9E0B80117}"/>
              </a:ext>
            </a:extLst>
          </p:cNvPr>
          <p:cNvSpPr txBox="1"/>
          <p:nvPr/>
        </p:nvSpPr>
        <p:spPr>
          <a:xfrm>
            <a:off x="7120895" y="4745188"/>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1240"/>
                </a:solidFill>
                <a:effectLst/>
                <a:uLnTx/>
                <a:uFillTx/>
                <a:latin typeface="Raleway" pitchFamily="2" charset="0"/>
                <a:ea typeface="+mn-ea"/>
                <a:cs typeface="+mn-cs"/>
              </a:rPr>
              <a:t>Freedom</a:t>
            </a:r>
          </a:p>
        </p:txBody>
      </p:sp>
      <p:sp>
        <p:nvSpPr>
          <p:cNvPr id="14" name="TextBox 13">
            <a:extLst>
              <a:ext uri="{FF2B5EF4-FFF2-40B4-BE49-F238E27FC236}">
                <a16:creationId xmlns:a16="http://schemas.microsoft.com/office/drawing/2014/main" id="{DE3BF9B3-7595-3042-F9AC-8BBCC962BC26}"/>
              </a:ext>
            </a:extLst>
          </p:cNvPr>
          <p:cNvSpPr txBox="1"/>
          <p:nvPr/>
        </p:nvSpPr>
        <p:spPr>
          <a:xfrm>
            <a:off x="7120895" y="5529696"/>
            <a:ext cx="48217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001240"/>
                </a:solidFill>
                <a:effectLst/>
                <a:uLnTx/>
                <a:uFillTx/>
                <a:latin typeface="Raleway" pitchFamily="2" charset="0"/>
                <a:ea typeface="+mn-ea"/>
                <a:cs typeface="+mn-cs"/>
              </a:rPr>
              <a:t>God</a:t>
            </a:r>
          </a:p>
        </p:txBody>
      </p:sp>
      <p:sp>
        <p:nvSpPr>
          <p:cNvPr id="19" name="TextBox 18">
            <a:extLst>
              <a:ext uri="{FF2B5EF4-FFF2-40B4-BE49-F238E27FC236}">
                <a16:creationId xmlns:a16="http://schemas.microsoft.com/office/drawing/2014/main" id="{80B9D421-5770-83D0-FB90-3BE2805240E8}"/>
              </a:ext>
            </a:extLst>
          </p:cNvPr>
          <p:cNvSpPr txBox="1"/>
          <p:nvPr/>
        </p:nvSpPr>
        <p:spPr>
          <a:xfrm>
            <a:off x="1322020" y="761999"/>
            <a:ext cx="4504622" cy="1323439"/>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7 Marks of Effective Charity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ADBD4878-0B6A-8254-9095-9BBF544F9E8E}"/>
              </a:ext>
            </a:extLst>
          </p:cNvPr>
          <p:cNvPicPr>
            <a:picLocks noChangeAspect="1"/>
          </p:cNvPicPr>
          <p:nvPr/>
        </p:nvPicPr>
        <p:blipFill>
          <a:blip r:embed="rId4"/>
          <a:stretch>
            <a:fillRect/>
          </a:stretch>
        </p:blipFill>
        <p:spPr>
          <a:xfrm>
            <a:off x="444262" y="6114471"/>
            <a:ext cx="585936" cy="288461"/>
          </a:xfrm>
          <a:prstGeom prst="rect">
            <a:avLst/>
          </a:prstGeom>
        </p:spPr>
      </p:pic>
    </p:spTree>
    <p:extLst>
      <p:ext uri="{BB962C8B-B14F-4D97-AF65-F5344CB8AC3E}">
        <p14:creationId xmlns:p14="http://schemas.microsoft.com/office/powerpoint/2010/main" val="18703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29A5-DF69-93C4-01A3-A120D0D65C0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1194A62-CCF3-9D7A-204A-3E2512437BDD}"/>
              </a:ext>
            </a:extLst>
          </p:cNvPr>
          <p:cNvSpPr txBox="1"/>
          <p:nvPr/>
        </p:nvSpPr>
        <p:spPr>
          <a:xfrm>
            <a:off x="737229" y="761999"/>
            <a:ext cx="877253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Pillars of Effective Charity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0C8FE42F-FD96-65E8-197A-01F43B799CA8}"/>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8" name="Picture 7" descr="A three orange columns on a black background&#10;&#10;AI-generated content may be incorrect.">
            <a:extLst>
              <a:ext uri="{FF2B5EF4-FFF2-40B4-BE49-F238E27FC236}">
                <a16:creationId xmlns:a16="http://schemas.microsoft.com/office/drawing/2014/main" id="{C07A8721-0E7D-7A5A-F0D6-0B8A46C241D1}"/>
              </a:ext>
            </a:extLst>
          </p:cNvPr>
          <p:cNvPicPr>
            <a:picLocks noChangeAspect="1"/>
          </p:cNvPicPr>
          <p:nvPr/>
        </p:nvPicPr>
        <p:blipFill>
          <a:blip r:embed="rId3"/>
          <a:stretch>
            <a:fillRect/>
          </a:stretch>
        </p:blipFill>
        <p:spPr>
          <a:xfrm>
            <a:off x="7290619" y="1423718"/>
            <a:ext cx="4901381" cy="4901381"/>
          </a:xfrm>
          <a:prstGeom prst="rect">
            <a:avLst/>
          </a:prstGeom>
        </p:spPr>
      </p:pic>
      <p:sp>
        <p:nvSpPr>
          <p:cNvPr id="10" name="Rectangle 9">
            <a:extLst>
              <a:ext uri="{FF2B5EF4-FFF2-40B4-BE49-F238E27FC236}">
                <a16:creationId xmlns:a16="http://schemas.microsoft.com/office/drawing/2014/main" id="{E3A51E9E-F347-5D9C-8A74-BD79582E5EDC}"/>
              </a:ext>
            </a:extLst>
          </p:cNvPr>
          <p:cNvSpPr/>
          <p:nvPr/>
        </p:nvSpPr>
        <p:spPr>
          <a:xfrm>
            <a:off x="1030198" y="2534072"/>
            <a:ext cx="4686518" cy="857542"/>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Voluntarily Funded: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resourced by compassionate people</a:t>
            </a:r>
          </a:p>
        </p:txBody>
      </p:sp>
      <p:sp>
        <p:nvSpPr>
          <p:cNvPr id="14" name="Oval 13">
            <a:extLst>
              <a:ext uri="{FF2B5EF4-FFF2-40B4-BE49-F238E27FC236}">
                <a16:creationId xmlns:a16="http://schemas.microsoft.com/office/drawing/2014/main" id="{110EDDDD-05C7-AB24-D390-0567892757AE}"/>
              </a:ext>
            </a:extLst>
          </p:cNvPr>
          <p:cNvSpPr/>
          <p:nvPr/>
        </p:nvSpPr>
        <p:spPr>
          <a:xfrm>
            <a:off x="8908026" y="5574889"/>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BC4379EE-6849-A346-7CD8-145CC287EB43}"/>
              </a:ext>
            </a:extLst>
          </p:cNvPr>
          <p:cNvCxnSpPr>
            <a:cxnSpLocks/>
          </p:cNvCxnSpPr>
          <p:nvPr/>
        </p:nvCxnSpPr>
        <p:spPr>
          <a:xfrm flipH="1">
            <a:off x="2664542" y="5644662"/>
            <a:ext cx="6262203"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087C94D-2BF8-69B0-3B20-E6E2B4392B9B}"/>
              </a:ext>
            </a:extLst>
          </p:cNvPr>
          <p:cNvCxnSpPr>
            <a:cxnSpLocks/>
          </p:cNvCxnSpPr>
          <p:nvPr/>
        </p:nvCxnSpPr>
        <p:spPr>
          <a:xfrm>
            <a:off x="2664542" y="3539613"/>
            <a:ext cx="0" cy="210504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109AA3B0-DD9A-05E1-5DED-6A7547F692FF}"/>
              </a:ext>
            </a:extLst>
          </p:cNvPr>
          <p:cNvSpPr/>
          <p:nvPr/>
        </p:nvSpPr>
        <p:spPr>
          <a:xfrm>
            <a:off x="2600632" y="3450800"/>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0001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460CD-6A86-3D6B-D620-2D5AEC87E1F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6F67A7A-F46A-9661-5E38-649DD1E6029C}"/>
              </a:ext>
            </a:extLst>
          </p:cNvPr>
          <p:cNvSpPr txBox="1"/>
          <p:nvPr/>
        </p:nvSpPr>
        <p:spPr>
          <a:xfrm>
            <a:off x="737229" y="761999"/>
            <a:ext cx="877253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Pillars of Effective Charity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72B7CC05-41DD-640C-E662-4B0EC241240A}"/>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8" name="Picture 7" descr="A three orange columns on a black background&#10;&#10;AI-generated content may be incorrect.">
            <a:extLst>
              <a:ext uri="{FF2B5EF4-FFF2-40B4-BE49-F238E27FC236}">
                <a16:creationId xmlns:a16="http://schemas.microsoft.com/office/drawing/2014/main" id="{041E89FF-0827-4818-61CD-FE4961CA0805}"/>
              </a:ext>
            </a:extLst>
          </p:cNvPr>
          <p:cNvPicPr>
            <a:picLocks noChangeAspect="1"/>
          </p:cNvPicPr>
          <p:nvPr/>
        </p:nvPicPr>
        <p:blipFill>
          <a:blip r:embed="rId3"/>
          <a:stretch>
            <a:fillRect/>
          </a:stretch>
        </p:blipFill>
        <p:spPr>
          <a:xfrm>
            <a:off x="7290619" y="1423718"/>
            <a:ext cx="4901381" cy="4901381"/>
          </a:xfrm>
          <a:prstGeom prst="rect">
            <a:avLst/>
          </a:prstGeom>
        </p:spPr>
      </p:pic>
      <p:sp>
        <p:nvSpPr>
          <p:cNvPr id="10" name="Rectangle 9">
            <a:extLst>
              <a:ext uri="{FF2B5EF4-FFF2-40B4-BE49-F238E27FC236}">
                <a16:creationId xmlns:a16="http://schemas.microsoft.com/office/drawing/2014/main" id="{2621C98F-565E-B80A-539F-9C7F1366B7DE}"/>
              </a:ext>
            </a:extLst>
          </p:cNvPr>
          <p:cNvSpPr/>
          <p:nvPr/>
        </p:nvSpPr>
        <p:spPr>
          <a:xfrm>
            <a:off x="1030197" y="2534072"/>
            <a:ext cx="5065793" cy="857542"/>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Challenge Oriented: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empowering recipients to help themselves</a:t>
            </a:r>
          </a:p>
        </p:txBody>
      </p:sp>
      <p:sp>
        <p:nvSpPr>
          <p:cNvPr id="14" name="Oval 13">
            <a:extLst>
              <a:ext uri="{FF2B5EF4-FFF2-40B4-BE49-F238E27FC236}">
                <a16:creationId xmlns:a16="http://schemas.microsoft.com/office/drawing/2014/main" id="{7FBCF401-25E7-7F2C-F541-09E657EE336C}"/>
              </a:ext>
            </a:extLst>
          </p:cNvPr>
          <p:cNvSpPr/>
          <p:nvPr/>
        </p:nvSpPr>
        <p:spPr>
          <a:xfrm>
            <a:off x="9677399" y="6114471"/>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43D34574-83B8-95C4-703B-31422A510166}"/>
              </a:ext>
            </a:extLst>
          </p:cNvPr>
          <p:cNvCxnSpPr>
            <a:cxnSpLocks/>
            <a:stCxn id="14" idx="2"/>
          </p:cNvCxnSpPr>
          <p:nvPr/>
        </p:nvCxnSpPr>
        <p:spPr>
          <a:xfrm flipH="1">
            <a:off x="2664542" y="6178381"/>
            <a:ext cx="7012857"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7735842-2AB5-2452-CC13-03B387ED79A1}"/>
              </a:ext>
            </a:extLst>
          </p:cNvPr>
          <p:cNvCxnSpPr>
            <a:cxnSpLocks/>
          </p:cNvCxnSpPr>
          <p:nvPr/>
        </p:nvCxnSpPr>
        <p:spPr>
          <a:xfrm>
            <a:off x="2664542" y="3539613"/>
            <a:ext cx="0" cy="263876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E6F661D1-4946-04F4-929C-92CAFC816944}"/>
              </a:ext>
            </a:extLst>
          </p:cNvPr>
          <p:cNvSpPr/>
          <p:nvPr/>
        </p:nvSpPr>
        <p:spPr>
          <a:xfrm>
            <a:off x="2600632" y="3450800"/>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2604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8BE7-8C00-340D-AD7D-FB9BC66B12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50C1D44-731F-2CE8-4FB7-317751FE652B}"/>
              </a:ext>
            </a:extLst>
          </p:cNvPr>
          <p:cNvSpPr txBox="1"/>
          <p:nvPr/>
        </p:nvSpPr>
        <p:spPr>
          <a:xfrm>
            <a:off x="737229" y="761999"/>
            <a:ext cx="877253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Pillars of Effective Charity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A981FE5D-D2CA-CBC4-26A0-E5D2F4DA6C86}"/>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8" name="Picture 7" descr="A three orange columns on a black background&#10;&#10;AI-generated content may be incorrect.">
            <a:extLst>
              <a:ext uri="{FF2B5EF4-FFF2-40B4-BE49-F238E27FC236}">
                <a16:creationId xmlns:a16="http://schemas.microsoft.com/office/drawing/2014/main" id="{07A0D340-A5D6-3971-9B64-3130E0CAFB4E}"/>
              </a:ext>
            </a:extLst>
          </p:cNvPr>
          <p:cNvPicPr>
            <a:picLocks noChangeAspect="1"/>
          </p:cNvPicPr>
          <p:nvPr/>
        </p:nvPicPr>
        <p:blipFill>
          <a:blip r:embed="rId3"/>
          <a:stretch>
            <a:fillRect/>
          </a:stretch>
        </p:blipFill>
        <p:spPr>
          <a:xfrm>
            <a:off x="7290619" y="1423718"/>
            <a:ext cx="4901381" cy="4901381"/>
          </a:xfrm>
          <a:prstGeom prst="rect">
            <a:avLst/>
          </a:prstGeom>
        </p:spPr>
      </p:pic>
      <p:sp>
        <p:nvSpPr>
          <p:cNvPr id="10" name="Rectangle 9">
            <a:extLst>
              <a:ext uri="{FF2B5EF4-FFF2-40B4-BE49-F238E27FC236}">
                <a16:creationId xmlns:a16="http://schemas.microsoft.com/office/drawing/2014/main" id="{78620059-DD93-CE2E-B9E6-CCFCB405918E}"/>
              </a:ext>
            </a:extLst>
          </p:cNvPr>
          <p:cNvSpPr/>
          <p:nvPr/>
        </p:nvSpPr>
        <p:spPr>
          <a:xfrm>
            <a:off x="1030197" y="2534072"/>
            <a:ext cx="5065793" cy="857542"/>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Outcome Driven: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making a measurable difference</a:t>
            </a:r>
          </a:p>
        </p:txBody>
      </p:sp>
      <p:cxnSp>
        <p:nvCxnSpPr>
          <p:cNvPr id="16" name="Straight Connector 15">
            <a:extLst>
              <a:ext uri="{FF2B5EF4-FFF2-40B4-BE49-F238E27FC236}">
                <a16:creationId xmlns:a16="http://schemas.microsoft.com/office/drawing/2014/main" id="{4D6D9587-8C5D-7056-23A0-3BE63B3294FB}"/>
              </a:ext>
            </a:extLst>
          </p:cNvPr>
          <p:cNvCxnSpPr>
            <a:cxnSpLocks/>
          </p:cNvCxnSpPr>
          <p:nvPr/>
        </p:nvCxnSpPr>
        <p:spPr>
          <a:xfrm flipH="1">
            <a:off x="2664542" y="6178381"/>
            <a:ext cx="7864167"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D0AA7B1-E53C-930E-EE3C-C03C8259D06F}"/>
              </a:ext>
            </a:extLst>
          </p:cNvPr>
          <p:cNvCxnSpPr>
            <a:cxnSpLocks/>
          </p:cNvCxnSpPr>
          <p:nvPr/>
        </p:nvCxnSpPr>
        <p:spPr>
          <a:xfrm>
            <a:off x="2664542" y="3539613"/>
            <a:ext cx="0" cy="263876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1CCCEDC6-2749-FC11-F4A9-21C8DE1B4DF7}"/>
              </a:ext>
            </a:extLst>
          </p:cNvPr>
          <p:cNvSpPr/>
          <p:nvPr/>
        </p:nvSpPr>
        <p:spPr>
          <a:xfrm>
            <a:off x="2600632" y="3450800"/>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a:extLst>
              <a:ext uri="{FF2B5EF4-FFF2-40B4-BE49-F238E27FC236}">
                <a16:creationId xmlns:a16="http://schemas.microsoft.com/office/drawing/2014/main" id="{55F4473C-7EEF-C59D-8B02-C3231196A7E9}"/>
              </a:ext>
            </a:extLst>
          </p:cNvPr>
          <p:cNvSpPr/>
          <p:nvPr/>
        </p:nvSpPr>
        <p:spPr>
          <a:xfrm>
            <a:off x="10464799" y="5530512"/>
            <a:ext cx="127820" cy="127820"/>
          </a:xfrm>
          <a:prstGeom prst="ellipse">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26979D52-4FF9-AEC3-54FE-8071A0BB0DF5}"/>
              </a:ext>
            </a:extLst>
          </p:cNvPr>
          <p:cNvCxnSpPr>
            <a:cxnSpLocks/>
          </p:cNvCxnSpPr>
          <p:nvPr/>
        </p:nvCxnSpPr>
        <p:spPr>
          <a:xfrm>
            <a:off x="10525842" y="5594422"/>
            <a:ext cx="0" cy="58395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542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53A67-9357-C492-B7B6-4BD1CD1CA04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00A92E-C8C2-1A99-959D-E7B6CBFBE64F}"/>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44A0C25B-C9F0-ED29-9830-A0274DB289CA}"/>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D6EF10FF-99D1-7787-DE73-63845D96875A}"/>
              </a:ext>
            </a:extLst>
          </p:cNvPr>
          <p:cNvSpPr/>
          <p:nvPr/>
        </p:nvSpPr>
        <p:spPr>
          <a:xfrm>
            <a:off x="737229" y="2055607"/>
            <a:ext cx="4686518" cy="2540824"/>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1. A Holistic Perspective: </a:t>
            </a:r>
            <a:r>
              <a:rPr lang="en-US" sz="2400" kern="0" dirty="0">
                <a:solidFill>
                  <a:schemeClr val="tx1">
                    <a:lumMod val="85000"/>
                    <a:lumOff val="15000"/>
                  </a:schemeClr>
                </a:solidFill>
                <a:effectLst/>
                <a:latin typeface="Raleway" panose="020B0003030101060003" pitchFamily="34" charset="0"/>
                <a:ea typeface="Times New Roman" panose="02020603050405020304" pitchFamily="18" charset="0"/>
                <a:cs typeface="Times New Roman" panose="02020603050405020304" pitchFamily="18" charset="0"/>
              </a:rPr>
              <a:t>People are </a:t>
            </a:r>
            <a:r>
              <a:rPr lang="en-US" sz="2400" kern="0" dirty="0">
                <a:solidFill>
                  <a:schemeClr val="tx1">
                    <a:lumMod val="85000"/>
                    <a:lumOff val="15000"/>
                  </a:schemeClr>
                </a:solidFill>
                <a:latin typeface="Raleway" panose="020B0003030101060003" pitchFamily="34" charset="0"/>
                <a:ea typeface="Times New Roman" panose="02020603050405020304" pitchFamily="18" charset="0"/>
                <a:cs typeface="Times New Roman" panose="02020603050405020304" pitchFamily="18" charset="0"/>
              </a:rPr>
              <a:t>created in the image of God with physical, intellectual, emotional, and spiritual components.</a:t>
            </a:r>
            <a:endParaRPr lang="en-US" sz="2400" kern="0" dirty="0">
              <a:solidFill>
                <a:schemeClr val="tx1">
                  <a:lumMod val="85000"/>
                  <a:lumOff val="15000"/>
                </a:schemeClr>
              </a:solidFill>
              <a:effectLst/>
              <a:latin typeface="Raleway" panose="020B0003030101060003"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2400" kern="0" dirty="0">
              <a:solidFill>
                <a:schemeClr val="tx1">
                  <a:lumMod val="85000"/>
                  <a:lumOff val="15000"/>
                </a:schemeClr>
              </a:solidFill>
              <a:latin typeface="Raleway" panose="020B0003030101060003" pitchFamily="34" charset="0"/>
              <a:cs typeface="Times New Roman" panose="02020603050405020304" pitchFamily="18" charset="0"/>
            </a:endParaRPr>
          </a:p>
        </p:txBody>
      </p:sp>
      <p:pic>
        <p:nvPicPr>
          <p:cNvPr id="2" name="Picture 2" descr="Human Flourishing">
            <a:extLst>
              <a:ext uri="{FF2B5EF4-FFF2-40B4-BE49-F238E27FC236}">
                <a16:creationId xmlns:a16="http://schemas.microsoft.com/office/drawing/2014/main" id="{A0EC0F99-DFA6-1D42-272C-426398B21F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869" y="1623763"/>
            <a:ext cx="4472238" cy="44722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859E675-8F54-DBA1-A513-09C77CAD97F6}"/>
              </a:ext>
            </a:extLst>
          </p:cNvPr>
          <p:cNvSpPr txBox="1"/>
          <p:nvPr/>
        </p:nvSpPr>
        <p:spPr>
          <a:xfrm>
            <a:off x="6685188" y="6209481"/>
            <a:ext cx="3911600" cy="338554"/>
          </a:xfrm>
          <a:prstGeom prst="rect">
            <a:avLst/>
          </a:prstGeom>
          <a:noFill/>
        </p:spPr>
        <p:txBody>
          <a:bodyPr wrap="square" rtlCol="0">
            <a:spAutoFit/>
          </a:bodyPr>
          <a:lstStyle/>
          <a:p>
            <a:r>
              <a:rPr lang="en-US" sz="1600" dirty="0">
                <a:latin typeface="Raleway" pitchFamily="2" charset="0"/>
              </a:rPr>
              <a:t>Harvard Human Flourishing Domains</a:t>
            </a:r>
          </a:p>
        </p:txBody>
      </p:sp>
    </p:spTree>
    <p:extLst>
      <p:ext uri="{BB962C8B-B14F-4D97-AF65-F5344CB8AC3E}">
        <p14:creationId xmlns:p14="http://schemas.microsoft.com/office/powerpoint/2010/main" val="3094939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40870-3A49-9A71-8675-F0854CD6A15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3515DCB-5885-F5FE-4FB2-A24424200A75}"/>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1DE65309-BCD7-A5A3-4B54-E728EFD18BE0}"/>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F7503A61-8AB3-E9EA-5371-E11F969D9412}"/>
              </a:ext>
            </a:extLst>
          </p:cNvPr>
          <p:cNvSpPr/>
          <p:nvPr/>
        </p:nvSpPr>
        <p:spPr>
          <a:xfrm>
            <a:off x="737229" y="2055607"/>
            <a:ext cx="4686518" cy="1647887"/>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2. The Right Agent: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People closer to the problem do their part before people and institutions father away step in. </a:t>
            </a:r>
          </a:p>
        </p:txBody>
      </p:sp>
      <p:sp>
        <p:nvSpPr>
          <p:cNvPr id="6" name="TextBox 5">
            <a:extLst>
              <a:ext uri="{FF2B5EF4-FFF2-40B4-BE49-F238E27FC236}">
                <a16:creationId xmlns:a16="http://schemas.microsoft.com/office/drawing/2014/main" id="{4DB6919D-2BB0-18B4-65EC-749B975168EF}"/>
              </a:ext>
            </a:extLst>
          </p:cNvPr>
          <p:cNvSpPr txBox="1"/>
          <p:nvPr/>
        </p:nvSpPr>
        <p:spPr>
          <a:xfrm>
            <a:off x="6675712" y="5873452"/>
            <a:ext cx="4119002" cy="584775"/>
          </a:xfrm>
          <a:prstGeom prst="rect">
            <a:avLst/>
          </a:prstGeom>
          <a:noFill/>
        </p:spPr>
        <p:txBody>
          <a:bodyPr wrap="square" rtlCol="0">
            <a:spAutoFit/>
          </a:bodyPr>
          <a:lstStyle/>
          <a:p>
            <a:pPr algn="ctr"/>
            <a:r>
              <a:rPr lang="en-US" sz="1600" b="1" dirty="0">
                <a:latin typeface="Raleway" pitchFamily="2" charset="0"/>
              </a:rPr>
              <a:t>Subsidiarity: solving problems at the most local level possible</a:t>
            </a:r>
          </a:p>
        </p:txBody>
      </p:sp>
      <p:pic>
        <p:nvPicPr>
          <p:cNvPr id="7" name="Picture 2">
            <a:extLst>
              <a:ext uri="{FF2B5EF4-FFF2-40B4-BE49-F238E27FC236}">
                <a16:creationId xmlns:a16="http://schemas.microsoft.com/office/drawing/2014/main" id="{A4CFD534-32FD-1E06-2F41-BA5E96C7D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260" y="1504215"/>
            <a:ext cx="4233906" cy="4233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050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86933-9E67-A335-773A-D30C6D47E02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51B5057-92B6-B805-29E8-10E71C3A1A49}"/>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B8C43EA0-571C-4D6C-FDCB-781B1C465C8B}"/>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9221D58A-2278-77F7-CA3A-A46DC6C4372E}"/>
              </a:ext>
            </a:extLst>
          </p:cNvPr>
          <p:cNvSpPr/>
          <p:nvPr/>
        </p:nvSpPr>
        <p:spPr>
          <a:xfrm>
            <a:off x="737229" y="2055607"/>
            <a:ext cx="3930464" cy="2043060"/>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3. A Relational Approach: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Build genuine, reciprocal relationships with people in poverty, and connect them to new ones.   </a:t>
            </a:r>
          </a:p>
        </p:txBody>
      </p:sp>
      <p:sp>
        <p:nvSpPr>
          <p:cNvPr id="2" name="TextBox 1">
            <a:extLst>
              <a:ext uri="{FF2B5EF4-FFF2-40B4-BE49-F238E27FC236}">
                <a16:creationId xmlns:a16="http://schemas.microsoft.com/office/drawing/2014/main" id="{CB1A3BC4-DF27-3768-4C5C-ACBC8242A6CB}"/>
              </a:ext>
            </a:extLst>
          </p:cNvPr>
          <p:cNvSpPr txBox="1"/>
          <p:nvPr/>
        </p:nvSpPr>
        <p:spPr>
          <a:xfrm>
            <a:off x="6124801" y="5945194"/>
            <a:ext cx="5466066" cy="338554"/>
          </a:xfrm>
          <a:prstGeom prst="rect">
            <a:avLst/>
          </a:prstGeom>
          <a:noFill/>
        </p:spPr>
        <p:txBody>
          <a:bodyPr wrap="square" rtlCol="0">
            <a:spAutoFit/>
          </a:bodyPr>
          <a:lstStyle/>
          <a:p>
            <a:r>
              <a:rPr lang="en-US" sz="1600" dirty="0">
                <a:latin typeface="Raleway" pitchFamily="2" charset="0"/>
              </a:rPr>
              <a:t>Economic Connectedness by County – Raj Chetty et al.</a:t>
            </a:r>
          </a:p>
        </p:txBody>
      </p:sp>
      <p:pic>
        <p:nvPicPr>
          <p:cNvPr id="3" name="Picture 2">
            <a:extLst>
              <a:ext uri="{FF2B5EF4-FFF2-40B4-BE49-F238E27FC236}">
                <a16:creationId xmlns:a16="http://schemas.microsoft.com/office/drawing/2014/main" id="{500635A2-7058-DDE7-E28A-FD4CCA5A2DC8}"/>
              </a:ext>
            </a:extLst>
          </p:cNvPr>
          <p:cNvPicPr>
            <a:picLocks noChangeAspect="1"/>
          </p:cNvPicPr>
          <p:nvPr/>
        </p:nvPicPr>
        <p:blipFill>
          <a:blip r:embed="rId3"/>
          <a:stretch>
            <a:fillRect/>
          </a:stretch>
        </p:blipFill>
        <p:spPr>
          <a:xfrm>
            <a:off x="5401733" y="2055607"/>
            <a:ext cx="6397036" cy="3598333"/>
          </a:xfrm>
          <a:prstGeom prst="rect">
            <a:avLst/>
          </a:prstGeom>
        </p:spPr>
      </p:pic>
    </p:spTree>
    <p:extLst>
      <p:ext uri="{BB962C8B-B14F-4D97-AF65-F5344CB8AC3E}">
        <p14:creationId xmlns:p14="http://schemas.microsoft.com/office/powerpoint/2010/main" val="114544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4ECD-F4EC-B51D-A56B-6AC41839735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9E9985-4D6D-AA34-10B7-72503D208980}"/>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C909A36A-AD1D-6F46-3A1C-44734D4F021F}"/>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A5944945-A745-4D22-1DF8-B4935FF7D3CE}"/>
              </a:ext>
            </a:extLst>
          </p:cNvPr>
          <p:cNvSpPr/>
          <p:nvPr/>
        </p:nvSpPr>
        <p:spPr>
          <a:xfrm>
            <a:off x="737229" y="2055607"/>
            <a:ext cx="3473264" cy="2043060"/>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4. A Developmental Goal: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Empower people to lead their own solutions by leveraging their capacity.</a:t>
            </a:r>
          </a:p>
        </p:txBody>
      </p:sp>
      <p:pic>
        <p:nvPicPr>
          <p:cNvPr id="6" name="Picture 5" descr="A diagram of a pain&#10;&#10;Description automatically generated with medium confidence">
            <a:extLst>
              <a:ext uri="{FF2B5EF4-FFF2-40B4-BE49-F238E27FC236}">
                <a16:creationId xmlns:a16="http://schemas.microsoft.com/office/drawing/2014/main" id="{0C561D80-6BF3-A0D8-D344-6638FDBA24FA}"/>
              </a:ext>
            </a:extLst>
          </p:cNvPr>
          <p:cNvPicPr>
            <a:picLocks noChangeAspect="1"/>
          </p:cNvPicPr>
          <p:nvPr/>
        </p:nvPicPr>
        <p:blipFill>
          <a:blip r:embed="rId3"/>
          <a:stretch>
            <a:fillRect/>
          </a:stretch>
        </p:blipFill>
        <p:spPr>
          <a:xfrm>
            <a:off x="4529470" y="2123589"/>
            <a:ext cx="7123814" cy="3482604"/>
          </a:xfrm>
          <a:prstGeom prst="rect">
            <a:avLst/>
          </a:prstGeom>
        </p:spPr>
      </p:pic>
    </p:spTree>
    <p:extLst>
      <p:ext uri="{BB962C8B-B14F-4D97-AF65-F5344CB8AC3E}">
        <p14:creationId xmlns:p14="http://schemas.microsoft.com/office/powerpoint/2010/main" val="4181425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E1115-329F-48D2-B344-2A27E5681D6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254A905-E8B5-605E-CF90-29C5F70CEBF0}"/>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CB3C6194-DE52-F91B-7C58-B93F3C368B31}"/>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97A12EDA-3DE3-6C67-7637-ABEDD0FD3A08}"/>
              </a:ext>
            </a:extLst>
          </p:cNvPr>
          <p:cNvSpPr/>
          <p:nvPr/>
        </p:nvSpPr>
        <p:spPr>
          <a:xfrm>
            <a:off x="737228" y="2055607"/>
            <a:ext cx="3675283" cy="2043060"/>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5. Evidence-Based Practice: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Start with best practices and measure outcomes to see if they work for you.</a:t>
            </a:r>
          </a:p>
        </p:txBody>
      </p:sp>
      <p:sp>
        <p:nvSpPr>
          <p:cNvPr id="2" name="TextBox 1">
            <a:extLst>
              <a:ext uri="{FF2B5EF4-FFF2-40B4-BE49-F238E27FC236}">
                <a16:creationId xmlns:a16="http://schemas.microsoft.com/office/drawing/2014/main" id="{6C943D1F-5C47-7A83-0D3B-1858B86C0B97}"/>
              </a:ext>
            </a:extLst>
          </p:cNvPr>
          <p:cNvSpPr txBox="1"/>
          <p:nvPr/>
        </p:nvSpPr>
        <p:spPr>
          <a:xfrm>
            <a:off x="6247545" y="5835546"/>
            <a:ext cx="4324696" cy="584775"/>
          </a:xfrm>
          <a:prstGeom prst="rect">
            <a:avLst/>
          </a:prstGeom>
          <a:noFill/>
        </p:spPr>
        <p:txBody>
          <a:bodyPr wrap="square" rtlCol="0">
            <a:spAutoFit/>
          </a:bodyPr>
          <a:lstStyle/>
          <a:p>
            <a:pPr algn="ctr"/>
            <a:r>
              <a:rPr lang="en-US" sz="1600" b="1" dirty="0">
                <a:latin typeface="Raleway" pitchFamily="2" charset="0"/>
              </a:rPr>
              <a:t>Model Action Plans: Detailed descriptions of innovative charitable models.</a:t>
            </a:r>
          </a:p>
        </p:txBody>
      </p:sp>
      <p:pic>
        <p:nvPicPr>
          <p:cNvPr id="3" name="Picture 2">
            <a:extLst>
              <a:ext uri="{FF2B5EF4-FFF2-40B4-BE49-F238E27FC236}">
                <a16:creationId xmlns:a16="http://schemas.microsoft.com/office/drawing/2014/main" id="{BA009DB3-5918-7F48-33BB-CB2A63AB265E}"/>
              </a:ext>
            </a:extLst>
          </p:cNvPr>
          <p:cNvPicPr>
            <a:picLocks noChangeAspect="1"/>
          </p:cNvPicPr>
          <p:nvPr/>
        </p:nvPicPr>
        <p:blipFill>
          <a:blip r:embed="rId3"/>
          <a:srcRect l="2870" r="1273" b="14422"/>
          <a:stretch/>
        </p:blipFill>
        <p:spPr>
          <a:xfrm>
            <a:off x="4912242" y="1894924"/>
            <a:ext cx="6696169" cy="3766595"/>
          </a:xfrm>
          <a:prstGeom prst="rect">
            <a:avLst/>
          </a:prstGeom>
        </p:spPr>
      </p:pic>
    </p:spTree>
    <p:extLst>
      <p:ext uri="{BB962C8B-B14F-4D97-AF65-F5344CB8AC3E}">
        <p14:creationId xmlns:p14="http://schemas.microsoft.com/office/powerpoint/2010/main" val="4186855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3AE2A-233C-1AEA-0150-019CF30703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F0C8B7B-7B89-1E20-BD57-91153994A0C4}"/>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6 Best Practices to Disrupt Chronic Poverty</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71AA5A84-1688-4EC6-015B-D519D8C2384F}"/>
              </a:ext>
            </a:extLst>
          </p:cNvPr>
          <p:cNvPicPr>
            <a:picLocks noChangeAspect="1"/>
          </p:cNvPicPr>
          <p:nvPr/>
        </p:nvPicPr>
        <p:blipFill>
          <a:blip r:embed="rId2"/>
          <a:stretch>
            <a:fillRect/>
          </a:stretch>
        </p:blipFill>
        <p:spPr>
          <a:xfrm>
            <a:off x="444262" y="6114471"/>
            <a:ext cx="585936" cy="288461"/>
          </a:xfrm>
          <a:prstGeom prst="rect">
            <a:avLst/>
          </a:prstGeom>
        </p:spPr>
      </p:pic>
      <p:sp>
        <p:nvSpPr>
          <p:cNvPr id="10" name="Rectangle 9">
            <a:extLst>
              <a:ext uri="{FF2B5EF4-FFF2-40B4-BE49-F238E27FC236}">
                <a16:creationId xmlns:a16="http://schemas.microsoft.com/office/drawing/2014/main" id="{4F21BA29-9920-AB85-F52B-0F7993255F4C}"/>
              </a:ext>
            </a:extLst>
          </p:cNvPr>
          <p:cNvSpPr/>
          <p:nvPr/>
        </p:nvSpPr>
        <p:spPr>
          <a:xfrm>
            <a:off x="737228" y="2055607"/>
            <a:ext cx="3675283" cy="2833404"/>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6. Systemic Thinking: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Acknowledge that not all dysfunction is at the individual level, and address systems when they are the obstacle to success.</a:t>
            </a:r>
          </a:p>
        </p:txBody>
      </p:sp>
      <p:sp>
        <p:nvSpPr>
          <p:cNvPr id="6" name="TextBox 5">
            <a:extLst>
              <a:ext uri="{FF2B5EF4-FFF2-40B4-BE49-F238E27FC236}">
                <a16:creationId xmlns:a16="http://schemas.microsoft.com/office/drawing/2014/main" id="{6D14E5A3-885A-4BCE-F1DD-7F1906061EB4}"/>
              </a:ext>
            </a:extLst>
          </p:cNvPr>
          <p:cNvSpPr txBox="1"/>
          <p:nvPr/>
        </p:nvSpPr>
        <p:spPr>
          <a:xfrm>
            <a:off x="6453634" y="5800817"/>
            <a:ext cx="4119002" cy="584775"/>
          </a:xfrm>
          <a:prstGeom prst="rect">
            <a:avLst/>
          </a:prstGeom>
          <a:noFill/>
        </p:spPr>
        <p:txBody>
          <a:bodyPr wrap="square" rtlCol="0">
            <a:spAutoFit/>
          </a:bodyPr>
          <a:lstStyle/>
          <a:p>
            <a:pPr algn="ctr"/>
            <a:r>
              <a:rPr lang="en-US" sz="1600" b="1" dirty="0">
                <a:latin typeface="Raleway" pitchFamily="2" charset="0"/>
              </a:rPr>
              <a:t>A System: a set of interconnected components that form a unified whole</a:t>
            </a:r>
          </a:p>
        </p:txBody>
      </p:sp>
      <p:pic>
        <p:nvPicPr>
          <p:cNvPr id="7" name="Google Shape;117;p6">
            <a:extLst>
              <a:ext uri="{FF2B5EF4-FFF2-40B4-BE49-F238E27FC236}">
                <a16:creationId xmlns:a16="http://schemas.microsoft.com/office/drawing/2014/main" id="{1726C4E6-8013-5A9C-EC5E-F222343989F9}"/>
              </a:ext>
            </a:extLst>
          </p:cNvPr>
          <p:cNvPicPr preferRelativeResize="0"/>
          <p:nvPr/>
        </p:nvPicPr>
        <p:blipFill rotWithShape="1">
          <a:blip r:embed="rId3">
            <a:alphaModFix/>
          </a:blip>
          <a:srcRect/>
          <a:stretch/>
        </p:blipFill>
        <p:spPr>
          <a:xfrm>
            <a:off x="6096000" y="1470918"/>
            <a:ext cx="4834270" cy="4130136"/>
          </a:xfrm>
          <a:prstGeom prst="rect">
            <a:avLst/>
          </a:prstGeom>
          <a:noFill/>
          <a:ln>
            <a:noFill/>
          </a:ln>
        </p:spPr>
      </p:pic>
    </p:spTree>
    <p:extLst>
      <p:ext uri="{BB962C8B-B14F-4D97-AF65-F5344CB8AC3E}">
        <p14:creationId xmlns:p14="http://schemas.microsoft.com/office/powerpoint/2010/main" val="3839838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0661-28F7-B023-5CEB-AC83C126E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A5984-794D-1E62-C0CE-8924B9565675}"/>
              </a:ext>
            </a:extLst>
          </p:cNvPr>
          <p:cNvSpPr>
            <a:spLocks noGrp="1"/>
          </p:cNvSpPr>
          <p:nvPr>
            <p:ph type="title"/>
          </p:nvPr>
        </p:nvSpPr>
        <p:spPr/>
        <p:txBody>
          <a:bodyPr/>
          <a:lstStyle/>
          <a:p>
            <a:r>
              <a:rPr lang="en-US" b="1" dirty="0">
                <a:latin typeface="Raleway" pitchFamily="2" charset="0"/>
              </a:rPr>
              <a:t>Examples of Effective Solutions</a:t>
            </a:r>
          </a:p>
        </p:txBody>
      </p:sp>
      <p:sp>
        <p:nvSpPr>
          <p:cNvPr id="3" name="Text Placeholder 2">
            <a:extLst>
              <a:ext uri="{FF2B5EF4-FFF2-40B4-BE49-F238E27FC236}">
                <a16:creationId xmlns:a16="http://schemas.microsoft.com/office/drawing/2014/main" id="{79CA7920-2F84-F2AD-DD3F-B3EA79C518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25955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0D1C8-7F3F-37BD-44FA-35D75783E41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D2FBF91-5B03-8BE6-DD56-8656DDF5718E}"/>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C35779A4-D85D-A5E5-8344-653610360BF7}"/>
              </a:ext>
            </a:extLst>
          </p:cNvPr>
          <p:cNvPicPr>
            <a:picLocks noChangeAspect="1"/>
          </p:cNvPicPr>
          <p:nvPr/>
        </p:nvPicPr>
        <p:blipFill>
          <a:blip r:embed="rId3"/>
          <a:stretch>
            <a:fillRect/>
          </a:stretch>
        </p:blipFill>
        <p:spPr>
          <a:xfrm>
            <a:off x="444262" y="6114471"/>
            <a:ext cx="585936" cy="288461"/>
          </a:xfrm>
          <a:prstGeom prst="rect">
            <a:avLst/>
          </a:prstGeom>
        </p:spPr>
      </p:pic>
      <p:pic>
        <p:nvPicPr>
          <p:cNvPr id="2" name="Picture Placeholder 8">
            <a:extLst>
              <a:ext uri="{FF2B5EF4-FFF2-40B4-BE49-F238E27FC236}">
                <a16:creationId xmlns:a16="http://schemas.microsoft.com/office/drawing/2014/main" id="{84B325E2-2393-4F88-4D27-2976399FBC2B}"/>
              </a:ext>
            </a:extLst>
          </p:cNvPr>
          <p:cNvPicPr>
            <a:picLocks noChangeAspect="1"/>
          </p:cNvPicPr>
          <p:nvPr/>
        </p:nvPicPr>
        <p:blipFill>
          <a:blip r:embed="rId4"/>
          <a:srcRect l="15518" r="15518"/>
          <a:stretch/>
        </p:blipFill>
        <p:spPr>
          <a:xfrm>
            <a:off x="6804837" y="1351151"/>
            <a:ext cx="4922099" cy="4763320"/>
          </a:xfrm>
          <a:prstGeom prst="rect">
            <a:avLst/>
          </a:prstGeom>
        </p:spPr>
      </p:pic>
      <p:sp>
        <p:nvSpPr>
          <p:cNvPr id="3" name="TextBox 2">
            <a:extLst>
              <a:ext uri="{FF2B5EF4-FFF2-40B4-BE49-F238E27FC236}">
                <a16:creationId xmlns:a16="http://schemas.microsoft.com/office/drawing/2014/main" id="{CFD2E934-FC10-830B-CFE9-3B70B04221CF}"/>
              </a:ext>
            </a:extLst>
          </p:cNvPr>
          <p:cNvSpPr txBox="1"/>
          <p:nvPr/>
        </p:nvSpPr>
        <p:spPr>
          <a:xfrm>
            <a:off x="737229" y="1733147"/>
            <a:ext cx="508472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CHRISTMAS MARKETS</a:t>
            </a:r>
          </a:p>
        </p:txBody>
      </p:sp>
      <p:sp>
        <p:nvSpPr>
          <p:cNvPr id="8" name="Rectangle 7">
            <a:extLst>
              <a:ext uri="{FF2B5EF4-FFF2-40B4-BE49-F238E27FC236}">
                <a16:creationId xmlns:a16="http://schemas.microsoft.com/office/drawing/2014/main" id="{AD2F28BD-3EEA-8D1A-DF99-D2F45AB8D765}"/>
              </a:ext>
            </a:extLst>
          </p:cNvPr>
          <p:cNvSpPr/>
          <p:nvPr/>
        </p:nvSpPr>
        <p:spPr>
          <a:xfrm>
            <a:off x="737229" y="2419160"/>
            <a:ext cx="4339243" cy="1252715"/>
          </a:xfrm>
          <a:prstGeom prst="rect">
            <a:avLst/>
          </a:prstGeom>
        </p:spPr>
        <p:txBody>
          <a:bodyPr wrap="square">
            <a:spAutoFit/>
          </a:bodyPr>
          <a:lstStyle/>
          <a:p>
            <a:pPr marL="0" marR="0">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Charge a 10-50% of retail price for new Christmas gifts </a:t>
            </a:r>
          </a:p>
        </p:txBody>
      </p:sp>
      <p:sp>
        <p:nvSpPr>
          <p:cNvPr id="9" name="Rectangle 8">
            <a:extLst>
              <a:ext uri="{FF2B5EF4-FFF2-40B4-BE49-F238E27FC236}">
                <a16:creationId xmlns:a16="http://schemas.microsoft.com/office/drawing/2014/main" id="{B14FB306-CFAE-2862-D20B-80356ECB86A2}"/>
              </a:ext>
            </a:extLst>
          </p:cNvPr>
          <p:cNvSpPr/>
          <p:nvPr/>
        </p:nvSpPr>
        <p:spPr>
          <a:xfrm>
            <a:off x="737229" y="3874350"/>
            <a:ext cx="4339243" cy="1647887"/>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cs typeface="Times New Roman" panose="02020603050405020304" pitchFamily="18" charset="0"/>
              </a:rPr>
              <a:t>STRENGTH: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Friends and family are empowered to support their own relations as much as possible. </a:t>
            </a:r>
          </a:p>
        </p:txBody>
      </p:sp>
    </p:spTree>
    <p:extLst>
      <p:ext uri="{BB962C8B-B14F-4D97-AF65-F5344CB8AC3E}">
        <p14:creationId xmlns:p14="http://schemas.microsoft.com/office/powerpoint/2010/main" val="94697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52C6E-05B6-FD67-7F94-13717E99348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AA4A11F-05E8-0B9E-A883-DE6CD6322516}"/>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22F69365-B9AC-D6C9-8710-4CC1B56B1B03}"/>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FC3EBDEF-2704-5073-05B8-8E6383DB4ABB}"/>
              </a:ext>
            </a:extLst>
          </p:cNvPr>
          <p:cNvSpPr txBox="1"/>
          <p:nvPr/>
        </p:nvSpPr>
        <p:spPr>
          <a:xfrm>
            <a:off x="737229" y="1733147"/>
            <a:ext cx="508472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FOOD CO-OP</a:t>
            </a:r>
          </a:p>
        </p:txBody>
      </p:sp>
      <p:sp>
        <p:nvSpPr>
          <p:cNvPr id="6" name="Rectangle 5">
            <a:extLst>
              <a:ext uri="{FF2B5EF4-FFF2-40B4-BE49-F238E27FC236}">
                <a16:creationId xmlns:a16="http://schemas.microsoft.com/office/drawing/2014/main" id="{C382559F-AC9A-6144-D504-D51171442E7F}"/>
              </a:ext>
            </a:extLst>
          </p:cNvPr>
          <p:cNvSpPr/>
          <p:nvPr/>
        </p:nvSpPr>
        <p:spPr>
          <a:xfrm>
            <a:off x="737229" y="2415290"/>
            <a:ext cx="4339243" cy="1252715"/>
          </a:xfrm>
          <a:prstGeom prst="rect">
            <a:avLst/>
          </a:prstGeom>
        </p:spPr>
        <p:txBody>
          <a:bodyPr wrap="square">
            <a:spAutoFit/>
          </a:bodyPr>
          <a:lstStyle/>
          <a:p>
            <a:pPr marL="0" marR="0">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Repurpose a food pantry into a club, where members pay dues </a:t>
            </a:r>
          </a:p>
        </p:txBody>
      </p:sp>
      <p:sp>
        <p:nvSpPr>
          <p:cNvPr id="7" name="Rectangle 6">
            <a:extLst>
              <a:ext uri="{FF2B5EF4-FFF2-40B4-BE49-F238E27FC236}">
                <a16:creationId xmlns:a16="http://schemas.microsoft.com/office/drawing/2014/main" id="{F4A29D63-C575-26D5-BEA7-E338B28504EC}"/>
              </a:ext>
            </a:extLst>
          </p:cNvPr>
          <p:cNvSpPr/>
          <p:nvPr/>
        </p:nvSpPr>
        <p:spPr>
          <a:xfrm>
            <a:off x="737229" y="3765373"/>
            <a:ext cx="4339243" cy="2043060"/>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cs typeface="Times New Roman" panose="02020603050405020304" pitchFamily="18" charset="0"/>
              </a:rPr>
              <a:t>STRENGTH: </a:t>
            </a:r>
            <a:r>
              <a:rPr lang="en-US" sz="2400" kern="0" dirty="0">
                <a:solidFill>
                  <a:srgbClr val="001240"/>
                </a:solidFill>
                <a:latin typeface="Raleway" panose="020B0003030101060003" pitchFamily="34" charset="0"/>
                <a:cs typeface="Times New Roman" panose="02020603050405020304" pitchFamily="18" charset="0"/>
              </a:rPr>
              <a:t>Building</a:t>
            </a:r>
            <a:r>
              <a:rPr lang="en-US" sz="2400" b="1" kern="0" dirty="0">
                <a:solidFill>
                  <a:srgbClr val="001240"/>
                </a:solidFill>
                <a:latin typeface="Raleway" panose="020B0003030101060003" pitchFamily="34"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solidarity among the poor. People in poverty tend to be isolated from their own neighbors. </a:t>
            </a:r>
          </a:p>
        </p:txBody>
      </p:sp>
      <p:pic>
        <p:nvPicPr>
          <p:cNvPr id="10" name="Picture Placeholder 8">
            <a:extLst>
              <a:ext uri="{FF2B5EF4-FFF2-40B4-BE49-F238E27FC236}">
                <a16:creationId xmlns:a16="http://schemas.microsoft.com/office/drawing/2014/main" id="{08E9369B-A41A-4BC4-99D3-A58E33004003}"/>
              </a:ext>
            </a:extLst>
          </p:cNvPr>
          <p:cNvPicPr>
            <a:picLocks noChangeAspect="1"/>
          </p:cNvPicPr>
          <p:nvPr/>
        </p:nvPicPr>
        <p:blipFill>
          <a:blip r:embed="rId4"/>
          <a:srcRect l="15518" r="15518"/>
          <a:stretch/>
        </p:blipFill>
        <p:spPr>
          <a:xfrm>
            <a:off x="6815059" y="1351151"/>
            <a:ext cx="4922099" cy="4763320"/>
          </a:xfrm>
          <a:prstGeom prst="rect">
            <a:avLst/>
          </a:prstGeom>
        </p:spPr>
      </p:pic>
    </p:spTree>
    <p:extLst>
      <p:ext uri="{BB962C8B-B14F-4D97-AF65-F5344CB8AC3E}">
        <p14:creationId xmlns:p14="http://schemas.microsoft.com/office/powerpoint/2010/main" val="246452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EC433-5B6E-EF01-3CF1-CED19CE2CD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E5FC404-47DF-2F56-63B4-9077B9EC1819}"/>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A1384FC2-3BB5-C9D4-C1E1-8279B3454D3B}"/>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7060B5EB-DD6B-9EC7-216A-DA97B635DAB9}"/>
              </a:ext>
            </a:extLst>
          </p:cNvPr>
          <p:cNvSpPr txBox="1"/>
          <p:nvPr/>
        </p:nvSpPr>
        <p:spPr>
          <a:xfrm>
            <a:off x="737229" y="1733147"/>
            <a:ext cx="508472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MENTORSHIP PROGRAM</a:t>
            </a:r>
          </a:p>
        </p:txBody>
      </p:sp>
      <p:sp>
        <p:nvSpPr>
          <p:cNvPr id="2" name="Rectangle 1">
            <a:extLst>
              <a:ext uri="{FF2B5EF4-FFF2-40B4-BE49-F238E27FC236}">
                <a16:creationId xmlns:a16="http://schemas.microsoft.com/office/drawing/2014/main" id="{C7E151E5-A5B9-497E-0B01-CC2D5B9DF230}"/>
              </a:ext>
            </a:extLst>
          </p:cNvPr>
          <p:cNvSpPr/>
          <p:nvPr/>
        </p:nvSpPr>
        <p:spPr>
          <a:xfrm>
            <a:off x="713045" y="2434881"/>
            <a:ext cx="4741457" cy="1750479"/>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Deliberate 1-1 or group meetings with people who are and aren’t in poverty.</a:t>
            </a:r>
          </a:p>
          <a:p>
            <a:pPr marL="0" marR="0">
              <a:lnSpc>
                <a:spcPct val="107000"/>
              </a:lnSpc>
              <a:spcAft>
                <a:spcPts val="800"/>
              </a:spcAft>
            </a:pPr>
            <a:endParaRPr lang="en-US" sz="2400" kern="0" dirty="0">
              <a:solidFill>
                <a:schemeClr val="tx1">
                  <a:lumMod val="85000"/>
                  <a:lumOff val="15000"/>
                </a:schemeClr>
              </a:solidFill>
              <a:latin typeface="Raleway" panose="020B0003030101060003"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D980E207-D470-1213-3751-AD51C8D2818A}"/>
              </a:ext>
            </a:extLst>
          </p:cNvPr>
          <p:cNvSpPr/>
          <p:nvPr/>
        </p:nvSpPr>
        <p:spPr>
          <a:xfrm>
            <a:off x="713045" y="3946191"/>
            <a:ext cx="4741457" cy="1647887"/>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cs typeface="Times New Roman" panose="02020603050405020304" pitchFamily="18" charset="0"/>
              </a:rPr>
              <a:t>PRINCIPLE: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People in poverty need to build new  relationships with people who aren’t – “bridging social capital.” </a:t>
            </a:r>
          </a:p>
        </p:txBody>
      </p:sp>
      <p:pic>
        <p:nvPicPr>
          <p:cNvPr id="11" name="Picture Placeholder 8">
            <a:extLst>
              <a:ext uri="{FF2B5EF4-FFF2-40B4-BE49-F238E27FC236}">
                <a16:creationId xmlns:a16="http://schemas.microsoft.com/office/drawing/2014/main" id="{88E1931B-3DA9-DD1B-CAB2-A6A5E3B1BD32}"/>
              </a:ext>
            </a:extLst>
          </p:cNvPr>
          <p:cNvPicPr>
            <a:picLocks noChangeAspect="1"/>
          </p:cNvPicPr>
          <p:nvPr/>
        </p:nvPicPr>
        <p:blipFill>
          <a:blip r:embed="rId4"/>
          <a:srcRect l="15518" r="15518"/>
          <a:stretch/>
        </p:blipFill>
        <p:spPr>
          <a:xfrm>
            <a:off x="6825639" y="1351151"/>
            <a:ext cx="4922099" cy="4763320"/>
          </a:xfrm>
          <a:prstGeom prst="rect">
            <a:avLst/>
          </a:prstGeom>
        </p:spPr>
      </p:pic>
    </p:spTree>
    <p:extLst>
      <p:ext uri="{BB962C8B-B14F-4D97-AF65-F5344CB8AC3E}">
        <p14:creationId xmlns:p14="http://schemas.microsoft.com/office/powerpoint/2010/main" val="95949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274DB-CD2F-7232-5D9F-C1CC5FF3BC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A532E85-FDA3-2089-7623-87192B5B9F0A}"/>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B6AB1879-399F-4D3D-21C4-EBEB8BA25237}"/>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39E3750B-1F52-448C-39E2-B3585A7312C4}"/>
              </a:ext>
            </a:extLst>
          </p:cNvPr>
          <p:cNvSpPr txBox="1"/>
          <p:nvPr/>
        </p:nvSpPr>
        <p:spPr>
          <a:xfrm>
            <a:off x="737229" y="1733147"/>
            <a:ext cx="508472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EARN-IT PROJECTS</a:t>
            </a:r>
          </a:p>
        </p:txBody>
      </p:sp>
      <p:sp>
        <p:nvSpPr>
          <p:cNvPr id="6" name="Rectangle 5">
            <a:extLst>
              <a:ext uri="{FF2B5EF4-FFF2-40B4-BE49-F238E27FC236}">
                <a16:creationId xmlns:a16="http://schemas.microsoft.com/office/drawing/2014/main" id="{03672460-75AF-0FC2-D4EB-4473F093FFFF}"/>
              </a:ext>
            </a:extLst>
          </p:cNvPr>
          <p:cNvSpPr/>
          <p:nvPr/>
        </p:nvSpPr>
        <p:spPr>
          <a:xfrm>
            <a:off x="737229" y="2413615"/>
            <a:ext cx="4922099" cy="1647887"/>
          </a:xfrm>
          <a:prstGeom prst="rect">
            <a:avLst/>
          </a:prstGeom>
        </p:spPr>
        <p:txBody>
          <a:bodyPr wrap="square">
            <a:spAutoFit/>
          </a:bodyPr>
          <a:lstStyle/>
          <a:p>
            <a:pPr marL="0" marR="0">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effectLst/>
                <a:latin typeface="Raleway" panose="020B0003030101060003" pitchFamily="34" charset="0"/>
                <a:ea typeface="Times New Roman" panose="02020603050405020304" pitchFamily="18" charset="0"/>
                <a:cs typeface="Times New Roman" panose="02020603050405020304" pitchFamily="18" charset="0"/>
              </a:rPr>
              <a:t>Providing services to guests and neighbors at a discounted rate in exchange for volunteer work.</a:t>
            </a:r>
          </a:p>
        </p:txBody>
      </p:sp>
      <p:sp>
        <p:nvSpPr>
          <p:cNvPr id="7" name="Rectangle 6">
            <a:extLst>
              <a:ext uri="{FF2B5EF4-FFF2-40B4-BE49-F238E27FC236}">
                <a16:creationId xmlns:a16="http://schemas.microsoft.com/office/drawing/2014/main" id="{3F62C040-CF55-3C3B-B608-923BE03F00CB}"/>
              </a:ext>
            </a:extLst>
          </p:cNvPr>
          <p:cNvSpPr/>
          <p:nvPr/>
        </p:nvSpPr>
        <p:spPr>
          <a:xfrm>
            <a:off x="737229" y="4322630"/>
            <a:ext cx="4922099" cy="1252715"/>
          </a:xfrm>
          <a:prstGeom prst="rect">
            <a:avLst/>
          </a:prstGeom>
        </p:spPr>
        <p:txBody>
          <a:bodyPr wrap="square">
            <a:spAutoFit/>
          </a:bodyPr>
          <a:lstStyle/>
          <a:p>
            <a:pPr marL="0" marR="0">
              <a:lnSpc>
                <a:spcPct val="107000"/>
              </a:lnSpc>
              <a:spcAft>
                <a:spcPts val="800"/>
              </a:spcAft>
            </a:pPr>
            <a:r>
              <a:rPr lang="en-US" sz="2400" b="1" kern="0" dirty="0">
                <a:solidFill>
                  <a:srgbClr val="001240"/>
                </a:solidFill>
                <a:latin typeface="Raleway" panose="020B0003030101060003" pitchFamily="34" charset="0"/>
                <a:cs typeface="Times New Roman" panose="02020603050405020304" pitchFamily="18" charset="0"/>
              </a:rPr>
              <a:t>STRENGTH: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Work awakens worth – it respects people’s dignity.</a:t>
            </a:r>
          </a:p>
        </p:txBody>
      </p:sp>
      <p:pic>
        <p:nvPicPr>
          <p:cNvPr id="9" name="Picture Placeholder 8">
            <a:extLst>
              <a:ext uri="{FF2B5EF4-FFF2-40B4-BE49-F238E27FC236}">
                <a16:creationId xmlns:a16="http://schemas.microsoft.com/office/drawing/2014/main" id="{68F29536-F7FC-20B3-41A1-A4EE96291DB3}"/>
              </a:ext>
            </a:extLst>
          </p:cNvPr>
          <p:cNvPicPr>
            <a:picLocks noChangeAspect="1"/>
          </p:cNvPicPr>
          <p:nvPr/>
        </p:nvPicPr>
        <p:blipFill>
          <a:blip r:embed="rId4"/>
          <a:srcRect t="17742" b="17742"/>
          <a:stretch/>
        </p:blipFill>
        <p:spPr>
          <a:xfrm>
            <a:off x="6815059" y="1351151"/>
            <a:ext cx="4922099" cy="4763320"/>
          </a:xfrm>
          <a:prstGeom prst="rect">
            <a:avLst/>
          </a:prstGeom>
        </p:spPr>
      </p:pic>
    </p:spTree>
    <p:extLst>
      <p:ext uri="{BB962C8B-B14F-4D97-AF65-F5344CB8AC3E}">
        <p14:creationId xmlns:p14="http://schemas.microsoft.com/office/powerpoint/2010/main" val="182687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43D08-FB75-EDE8-2162-985779F474E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2EE856-BFDD-0C4B-4F8D-CAB87C23159F}"/>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DD28DB51-5D26-4881-4824-E6CCFDFFD184}"/>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5D1D53E0-0FF4-A950-AF71-87E519698A64}"/>
              </a:ext>
            </a:extLst>
          </p:cNvPr>
          <p:cNvSpPr txBox="1"/>
          <p:nvPr/>
        </p:nvSpPr>
        <p:spPr>
          <a:xfrm>
            <a:off x="737229" y="1733147"/>
            <a:ext cx="591875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AWARD FOR PERFORMANCE</a:t>
            </a:r>
          </a:p>
        </p:txBody>
      </p:sp>
      <p:sp>
        <p:nvSpPr>
          <p:cNvPr id="2" name="Rectangle 1">
            <a:extLst>
              <a:ext uri="{FF2B5EF4-FFF2-40B4-BE49-F238E27FC236}">
                <a16:creationId xmlns:a16="http://schemas.microsoft.com/office/drawing/2014/main" id="{DF9B0AF6-9480-DC32-9ED2-7ADB00F4CC84}"/>
              </a:ext>
            </a:extLst>
          </p:cNvPr>
          <p:cNvSpPr/>
          <p:nvPr/>
        </p:nvSpPr>
        <p:spPr>
          <a:xfrm>
            <a:off x="737229" y="2418103"/>
            <a:ext cx="5642306" cy="2043060"/>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Instead of a giveaway, concentrate the resources on people who have demonstrated the most persistence or progress in case management.</a:t>
            </a:r>
          </a:p>
        </p:txBody>
      </p:sp>
      <p:sp>
        <p:nvSpPr>
          <p:cNvPr id="8" name="Rectangle 7">
            <a:extLst>
              <a:ext uri="{FF2B5EF4-FFF2-40B4-BE49-F238E27FC236}">
                <a16:creationId xmlns:a16="http://schemas.microsoft.com/office/drawing/2014/main" id="{BE8E73A6-C4EB-FBCC-919D-99D6663958BD}"/>
              </a:ext>
            </a:extLst>
          </p:cNvPr>
          <p:cNvSpPr/>
          <p:nvPr/>
        </p:nvSpPr>
        <p:spPr>
          <a:xfrm>
            <a:off x="737229" y="4663564"/>
            <a:ext cx="5358771" cy="830997"/>
          </a:xfrm>
          <a:prstGeom prst="rect">
            <a:avLst/>
          </a:prstGeom>
        </p:spPr>
        <p:txBody>
          <a:bodyPr wrap="square">
            <a:spAutoFit/>
          </a:bodyPr>
          <a:lstStyle/>
          <a:p>
            <a:r>
              <a:rPr lang="en-US" sz="2400" b="1" kern="0" dirty="0">
                <a:solidFill>
                  <a:srgbClr val="001240"/>
                </a:solidFill>
                <a:latin typeface="Raleway" panose="020B0003030101060003" pitchFamily="34" charset="0"/>
                <a:cs typeface="Times New Roman" panose="02020603050405020304" pitchFamily="18" charset="0"/>
              </a:rPr>
              <a:t>STRENGTH: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Rewards progress rather than insistent storytelling. </a:t>
            </a:r>
          </a:p>
        </p:txBody>
      </p:sp>
      <p:pic>
        <p:nvPicPr>
          <p:cNvPr id="11" name="Picture Placeholder 8">
            <a:extLst>
              <a:ext uri="{FF2B5EF4-FFF2-40B4-BE49-F238E27FC236}">
                <a16:creationId xmlns:a16="http://schemas.microsoft.com/office/drawing/2014/main" id="{7202CF10-201D-C1E3-3193-CAF5A8CFD3D8}"/>
              </a:ext>
            </a:extLst>
          </p:cNvPr>
          <p:cNvPicPr>
            <a:picLocks noChangeAspect="1"/>
          </p:cNvPicPr>
          <p:nvPr/>
        </p:nvPicPr>
        <p:blipFill>
          <a:blip r:embed="rId4"/>
          <a:srcRect l="28144" r="2892"/>
          <a:stretch/>
        </p:blipFill>
        <p:spPr>
          <a:xfrm>
            <a:off x="6815058" y="1351151"/>
            <a:ext cx="4922099" cy="4763320"/>
          </a:xfrm>
          <a:prstGeom prst="rect">
            <a:avLst/>
          </a:prstGeom>
        </p:spPr>
      </p:pic>
    </p:spTree>
    <p:extLst>
      <p:ext uri="{BB962C8B-B14F-4D97-AF65-F5344CB8AC3E}">
        <p14:creationId xmlns:p14="http://schemas.microsoft.com/office/powerpoint/2010/main" val="117125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4F1D7-27A8-61BD-8963-AADC76CB57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ABA1EC-63A9-51B5-866C-A7C7F6CD6CF0}"/>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More Effective Models</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548862FA-8D0E-6CEC-1AF7-D23AA0C69FC8}"/>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CFF143FA-052B-3FAB-D82A-2FD4176B7F4D}"/>
              </a:ext>
            </a:extLst>
          </p:cNvPr>
          <p:cNvSpPr txBox="1"/>
          <p:nvPr/>
        </p:nvSpPr>
        <p:spPr>
          <a:xfrm>
            <a:off x="737229" y="1733147"/>
            <a:ext cx="6290892" cy="584775"/>
          </a:xfrm>
          <a:prstGeom prst="rect">
            <a:avLst/>
          </a:prstGeom>
          <a:noFill/>
        </p:spPr>
        <p:txBody>
          <a:bodyPr wrap="square" rtlCol="0">
            <a:spAutoFit/>
          </a:bodyPr>
          <a:lstStyle/>
          <a:p>
            <a:pPr>
              <a:spcBef>
                <a:spcPts val="130"/>
              </a:spcBef>
              <a:spcAft>
                <a:spcPts val="130"/>
              </a:spcAft>
            </a:pPr>
            <a:r>
              <a:rPr lang="en-US" sz="3200" b="1" dirty="0">
                <a:solidFill>
                  <a:srgbClr val="001240"/>
                </a:solidFill>
                <a:latin typeface="Raleway" panose="020B0003030101060003" pitchFamily="34" charset="0"/>
              </a:rPr>
              <a:t>GOAL-SETTING BENEVOLENCE</a:t>
            </a:r>
          </a:p>
        </p:txBody>
      </p:sp>
      <p:sp>
        <p:nvSpPr>
          <p:cNvPr id="2" name="Rectangle 1">
            <a:extLst>
              <a:ext uri="{FF2B5EF4-FFF2-40B4-BE49-F238E27FC236}">
                <a16:creationId xmlns:a16="http://schemas.microsoft.com/office/drawing/2014/main" id="{890705E4-D19A-D9D1-4B40-442FBB6AC657}"/>
              </a:ext>
            </a:extLst>
          </p:cNvPr>
          <p:cNvSpPr/>
          <p:nvPr/>
        </p:nvSpPr>
        <p:spPr>
          <a:xfrm>
            <a:off x="737229" y="2418103"/>
            <a:ext cx="5642306" cy="1647887"/>
          </a:xfrm>
          <a:prstGeom prst="rect">
            <a:avLst/>
          </a:prstGeom>
        </p:spPr>
        <p:txBody>
          <a:bodyPr wrap="square">
            <a:spAutoFit/>
          </a:bodyPr>
          <a:lstStyle/>
          <a:p>
            <a:pPr>
              <a:lnSpc>
                <a:spcPct val="107000"/>
              </a:lnSpc>
              <a:spcAft>
                <a:spcPts val="800"/>
              </a:spcAft>
            </a:pPr>
            <a:r>
              <a:rPr lang="en-US" sz="2400" b="1" kern="0" dirty="0">
                <a:solidFill>
                  <a:srgbClr val="001240"/>
                </a:solidFill>
                <a:latin typeface="Raleway" panose="020B0003030101060003" pitchFamily="34" charset="0"/>
                <a:ea typeface="Times New Roman" panose="02020603050405020304" pitchFamily="18" charset="0"/>
                <a:cs typeface="Times New Roman" panose="02020603050405020304" pitchFamily="18" charset="0"/>
              </a:rPr>
              <a:t>CONCEPT</a:t>
            </a:r>
            <a:r>
              <a:rPr lang="en-US" sz="2400" b="1" kern="0" dirty="0">
                <a:solidFill>
                  <a:srgbClr val="001240"/>
                </a:solidFill>
                <a:effectLst/>
                <a:latin typeface="Raleway" panose="020B0003030101060003" pitchFamily="34" charset="0"/>
                <a:ea typeface="Times New Roman" panose="02020603050405020304" pitchFamily="18" charset="0"/>
                <a:cs typeface="Times New Roman" panose="02020603050405020304" pitchFamily="18" charset="0"/>
              </a:rPr>
              <a:t>: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A church benevolence program exchanges assistance for basic case management and goal setting </a:t>
            </a:r>
          </a:p>
        </p:txBody>
      </p:sp>
      <p:sp>
        <p:nvSpPr>
          <p:cNvPr id="8" name="Rectangle 7">
            <a:extLst>
              <a:ext uri="{FF2B5EF4-FFF2-40B4-BE49-F238E27FC236}">
                <a16:creationId xmlns:a16="http://schemas.microsoft.com/office/drawing/2014/main" id="{BFF2D4E4-2F35-C0E9-5DE9-CBF2CE8A5189}"/>
              </a:ext>
            </a:extLst>
          </p:cNvPr>
          <p:cNvSpPr/>
          <p:nvPr/>
        </p:nvSpPr>
        <p:spPr>
          <a:xfrm>
            <a:off x="737229" y="4663564"/>
            <a:ext cx="5358771" cy="1200329"/>
          </a:xfrm>
          <a:prstGeom prst="rect">
            <a:avLst/>
          </a:prstGeom>
        </p:spPr>
        <p:txBody>
          <a:bodyPr wrap="square">
            <a:spAutoFit/>
          </a:bodyPr>
          <a:lstStyle/>
          <a:p>
            <a:r>
              <a:rPr lang="en-US" sz="2400" b="1" kern="0" dirty="0">
                <a:solidFill>
                  <a:srgbClr val="001240"/>
                </a:solidFill>
                <a:latin typeface="Raleway" panose="020B0003030101060003" pitchFamily="34" charset="0"/>
                <a:cs typeface="Times New Roman" panose="02020603050405020304" pitchFamily="18" charset="0"/>
              </a:rPr>
              <a:t>STRENGTH: </a:t>
            </a:r>
            <a:r>
              <a:rPr lang="en-US" sz="2400" kern="0" dirty="0">
                <a:solidFill>
                  <a:schemeClr val="tx1">
                    <a:lumMod val="85000"/>
                    <a:lumOff val="15000"/>
                  </a:schemeClr>
                </a:solidFill>
                <a:latin typeface="Raleway" panose="020B0003030101060003" pitchFamily="34" charset="0"/>
                <a:cs typeface="Times New Roman" panose="02020603050405020304" pitchFamily="18" charset="0"/>
              </a:rPr>
              <a:t>Do whatever you can to help people not need you in the future</a:t>
            </a:r>
          </a:p>
        </p:txBody>
      </p:sp>
      <p:pic>
        <p:nvPicPr>
          <p:cNvPr id="7" name="Picture Placeholder 8">
            <a:extLst>
              <a:ext uri="{FF2B5EF4-FFF2-40B4-BE49-F238E27FC236}">
                <a16:creationId xmlns:a16="http://schemas.microsoft.com/office/drawing/2014/main" id="{7F4B34CB-6183-4ECE-1C3C-AB602ADB56EC}"/>
              </a:ext>
            </a:extLst>
          </p:cNvPr>
          <p:cNvPicPr>
            <a:picLocks noChangeAspect="1"/>
          </p:cNvPicPr>
          <p:nvPr/>
        </p:nvPicPr>
        <p:blipFill>
          <a:blip r:embed="rId4"/>
          <a:srcRect l="20888" r="15518"/>
          <a:stretch>
            <a:fillRect/>
          </a:stretch>
        </p:blipFill>
        <p:spPr>
          <a:xfrm>
            <a:off x="7208874" y="1351151"/>
            <a:ext cx="4538864" cy="4763320"/>
          </a:xfrm>
          <a:prstGeom prst="rect">
            <a:avLst/>
          </a:prstGeom>
        </p:spPr>
      </p:pic>
    </p:spTree>
    <p:extLst>
      <p:ext uri="{BB962C8B-B14F-4D97-AF65-F5344CB8AC3E}">
        <p14:creationId xmlns:p14="http://schemas.microsoft.com/office/powerpoint/2010/main" val="101642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5DD5-0060-542C-66C7-03E247BC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6393E6-CA86-75FE-8A2D-E381335A79CF}"/>
              </a:ext>
            </a:extLst>
          </p:cNvPr>
          <p:cNvSpPr>
            <a:spLocks noGrp="1"/>
          </p:cNvSpPr>
          <p:nvPr>
            <p:ph type="title"/>
          </p:nvPr>
        </p:nvSpPr>
        <p:spPr/>
        <p:txBody>
          <a:bodyPr/>
          <a:lstStyle/>
          <a:p>
            <a:r>
              <a:rPr lang="en-US" b="1" dirty="0">
                <a:latin typeface="Raleway" pitchFamily="2" charset="0"/>
              </a:rPr>
              <a:t>Resources from True Charity</a:t>
            </a:r>
          </a:p>
        </p:txBody>
      </p:sp>
      <p:sp>
        <p:nvSpPr>
          <p:cNvPr id="3" name="Text Placeholder 2">
            <a:extLst>
              <a:ext uri="{FF2B5EF4-FFF2-40B4-BE49-F238E27FC236}">
                <a16:creationId xmlns:a16="http://schemas.microsoft.com/office/drawing/2014/main" id="{D83AE1DA-8EB8-62FC-9279-F8D7B9FDB3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55870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0094A-C224-D34C-54CF-BA0BBD78AC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3898C02-792E-2533-57F2-14316065A4AE}"/>
              </a:ext>
            </a:extLst>
          </p:cNvPr>
          <p:cNvSpPr txBox="1"/>
          <p:nvPr/>
        </p:nvSpPr>
        <p:spPr>
          <a:xfrm>
            <a:off x="737229" y="588701"/>
            <a:ext cx="10607711" cy="707886"/>
          </a:xfrm>
          <a:prstGeom prst="rect">
            <a:avLst/>
          </a:prstGeom>
          <a:noFill/>
        </p:spPr>
        <p:txBody>
          <a:bodyPr wrap="square" rtlCol="0">
            <a:spAutoFit/>
          </a:bodyPr>
          <a:lstStyle/>
          <a:p>
            <a:pPr>
              <a:spcBef>
                <a:spcPts val="130"/>
              </a:spcBef>
              <a:spcAft>
                <a:spcPts val="130"/>
              </a:spcAft>
            </a:pPr>
            <a:r>
              <a:rPr lang="en-US" sz="4000" b="1" dirty="0">
                <a:solidFill>
                  <a:srgbClr val="001240"/>
                </a:solidFill>
                <a:latin typeface="Raleway" panose="020B0003030101060003" pitchFamily="34" charset="0"/>
              </a:rPr>
              <a:t>True Charity can help.</a:t>
            </a:r>
            <a:endParaRPr lang="en-US" sz="4000" b="1" i="1" dirty="0">
              <a:solidFill>
                <a:srgbClr val="001240"/>
              </a:solidFill>
              <a:latin typeface="Raleway" panose="020B0003030101060003" pitchFamily="34" charset="0"/>
            </a:endParaRPr>
          </a:p>
        </p:txBody>
      </p:sp>
      <p:pic>
        <p:nvPicPr>
          <p:cNvPr id="5" name="Picture 4" descr="A blue letter on a black background&#10;&#10;Description automatically generated">
            <a:extLst>
              <a:ext uri="{FF2B5EF4-FFF2-40B4-BE49-F238E27FC236}">
                <a16:creationId xmlns:a16="http://schemas.microsoft.com/office/drawing/2014/main" id="{5D77F33B-B469-736B-4073-68BF509970C8}"/>
              </a:ext>
            </a:extLst>
          </p:cNvPr>
          <p:cNvPicPr>
            <a:picLocks noChangeAspect="1"/>
          </p:cNvPicPr>
          <p:nvPr/>
        </p:nvPicPr>
        <p:blipFill>
          <a:blip r:embed="rId3"/>
          <a:stretch>
            <a:fillRect/>
          </a:stretch>
        </p:blipFill>
        <p:spPr>
          <a:xfrm>
            <a:off x="444262" y="6114471"/>
            <a:ext cx="585936" cy="288461"/>
          </a:xfrm>
          <a:prstGeom prst="rect">
            <a:avLst/>
          </a:prstGeom>
        </p:spPr>
      </p:pic>
      <p:pic>
        <p:nvPicPr>
          <p:cNvPr id="10" name="Picture 9" descr="A diagram of a process&#10;&#10;AI-generated content may be incorrect.">
            <a:extLst>
              <a:ext uri="{FF2B5EF4-FFF2-40B4-BE49-F238E27FC236}">
                <a16:creationId xmlns:a16="http://schemas.microsoft.com/office/drawing/2014/main" id="{3FCA375F-70BF-9A97-8A4A-A6259C8B291B}"/>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70081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FCC6-3197-7229-173D-7E288CF599E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96DA84F-D638-E7BE-2F5B-C485A9BFACE4}"/>
              </a:ext>
            </a:extLst>
          </p:cNvPr>
          <p:cNvSpPr txBox="1"/>
          <p:nvPr/>
        </p:nvSpPr>
        <p:spPr>
          <a:xfrm>
            <a:off x="2585001" y="459827"/>
            <a:ext cx="7021997" cy="646331"/>
          </a:xfrm>
          <a:prstGeom prst="rect">
            <a:avLst/>
          </a:prstGeom>
          <a:noFill/>
        </p:spPr>
        <p:txBody>
          <a:bodyPr wrap="square" rtlCol="0">
            <a:spAutoFit/>
          </a:bodyPr>
          <a:lstStyle/>
          <a:p>
            <a:pPr algn="ctr">
              <a:spcBef>
                <a:spcPts val="130"/>
              </a:spcBef>
              <a:spcAft>
                <a:spcPts val="130"/>
              </a:spcAft>
            </a:pPr>
            <a:r>
              <a:rPr lang="en-US" sz="3600" b="1" dirty="0">
                <a:solidFill>
                  <a:srgbClr val="001240"/>
                </a:solidFill>
                <a:latin typeface="Raleway" panose="020B0003030101060003" pitchFamily="34" charset="0"/>
              </a:rPr>
              <a:t>Model Action Plan Library</a:t>
            </a:r>
          </a:p>
        </p:txBody>
      </p:sp>
      <p:pic>
        <p:nvPicPr>
          <p:cNvPr id="7" name="Picture 6" descr="A blue letter on a black background&#10;&#10;Description automatically generated">
            <a:extLst>
              <a:ext uri="{FF2B5EF4-FFF2-40B4-BE49-F238E27FC236}">
                <a16:creationId xmlns:a16="http://schemas.microsoft.com/office/drawing/2014/main" id="{72863C28-820A-49CF-0E35-7AC5C2BC35BB}"/>
              </a:ext>
            </a:extLst>
          </p:cNvPr>
          <p:cNvPicPr>
            <a:picLocks noChangeAspect="1"/>
          </p:cNvPicPr>
          <p:nvPr/>
        </p:nvPicPr>
        <p:blipFill>
          <a:blip r:embed="rId2"/>
          <a:stretch>
            <a:fillRect/>
          </a:stretch>
        </p:blipFill>
        <p:spPr>
          <a:xfrm>
            <a:off x="444262" y="6114471"/>
            <a:ext cx="585936" cy="288461"/>
          </a:xfrm>
          <a:prstGeom prst="rect">
            <a:avLst/>
          </a:prstGeom>
        </p:spPr>
      </p:pic>
      <p:pic>
        <p:nvPicPr>
          <p:cNvPr id="3" name="Picture 2">
            <a:extLst>
              <a:ext uri="{FF2B5EF4-FFF2-40B4-BE49-F238E27FC236}">
                <a16:creationId xmlns:a16="http://schemas.microsoft.com/office/drawing/2014/main" id="{E584D8A9-01BC-F871-B16F-9B58E8B2497B}"/>
              </a:ext>
            </a:extLst>
          </p:cNvPr>
          <p:cNvPicPr>
            <a:picLocks noChangeAspect="1"/>
          </p:cNvPicPr>
          <p:nvPr/>
        </p:nvPicPr>
        <p:blipFill>
          <a:blip r:embed="rId3"/>
          <a:srcRect l="2870" r="1273" b="14422"/>
          <a:stretch/>
        </p:blipFill>
        <p:spPr>
          <a:xfrm>
            <a:off x="0" y="0"/>
            <a:ext cx="12192000" cy="6858000"/>
          </a:xfrm>
          <a:prstGeom prst="rect">
            <a:avLst/>
          </a:prstGeom>
        </p:spPr>
      </p:pic>
    </p:spTree>
    <p:extLst>
      <p:ext uri="{BB962C8B-B14F-4D97-AF65-F5344CB8AC3E}">
        <p14:creationId xmlns:p14="http://schemas.microsoft.com/office/powerpoint/2010/main" val="714342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CD199-A512-F974-2166-62DACDD86FED}"/>
            </a:ext>
          </a:extLst>
        </p:cNvPr>
        <p:cNvGrpSpPr/>
        <p:nvPr/>
      </p:nvGrpSpPr>
      <p:grpSpPr>
        <a:xfrm>
          <a:off x="0" y="0"/>
          <a:ext cx="0" cy="0"/>
          <a:chOff x="0" y="0"/>
          <a:chExt cx="0" cy="0"/>
        </a:xfrm>
      </p:grpSpPr>
      <p:pic>
        <p:nvPicPr>
          <p:cNvPr id="5" name="Picture 4" descr="A blue letter on a black background&#10;&#10;Description automatically generated">
            <a:extLst>
              <a:ext uri="{FF2B5EF4-FFF2-40B4-BE49-F238E27FC236}">
                <a16:creationId xmlns:a16="http://schemas.microsoft.com/office/drawing/2014/main" id="{63E0D00F-7903-CFA2-1964-7A9247BE0C18}"/>
              </a:ext>
            </a:extLst>
          </p:cNvPr>
          <p:cNvPicPr>
            <a:picLocks noChangeAspect="1"/>
          </p:cNvPicPr>
          <p:nvPr/>
        </p:nvPicPr>
        <p:blipFill>
          <a:blip r:embed="rId3"/>
          <a:stretch>
            <a:fillRect/>
          </a:stretch>
        </p:blipFill>
        <p:spPr>
          <a:xfrm>
            <a:off x="444262" y="6114471"/>
            <a:ext cx="585936" cy="288461"/>
          </a:xfrm>
          <a:prstGeom prst="rect">
            <a:avLst/>
          </a:prstGeom>
        </p:spPr>
      </p:pic>
      <p:sp>
        <p:nvSpPr>
          <p:cNvPr id="2" name="TextBox 1">
            <a:extLst>
              <a:ext uri="{FF2B5EF4-FFF2-40B4-BE49-F238E27FC236}">
                <a16:creationId xmlns:a16="http://schemas.microsoft.com/office/drawing/2014/main" id="{FCFFA448-91A3-677A-41A4-94451BC7278B}"/>
              </a:ext>
            </a:extLst>
          </p:cNvPr>
          <p:cNvSpPr txBox="1"/>
          <p:nvPr/>
        </p:nvSpPr>
        <p:spPr>
          <a:xfrm>
            <a:off x="2585001" y="459827"/>
            <a:ext cx="7021997" cy="646331"/>
          </a:xfrm>
          <a:prstGeom prst="rect">
            <a:avLst/>
          </a:prstGeom>
          <a:noFill/>
        </p:spPr>
        <p:txBody>
          <a:bodyPr wrap="square" rtlCol="0">
            <a:spAutoFit/>
          </a:bodyPr>
          <a:lstStyle/>
          <a:p>
            <a:pPr algn="ctr">
              <a:spcBef>
                <a:spcPts val="130"/>
              </a:spcBef>
              <a:spcAft>
                <a:spcPts val="130"/>
              </a:spcAft>
            </a:pPr>
            <a:r>
              <a:rPr lang="en-US" sz="3600" b="1" dirty="0">
                <a:solidFill>
                  <a:srgbClr val="001240"/>
                </a:solidFill>
                <a:latin typeface="Raleway" panose="020B0003030101060003" pitchFamily="34" charset="0"/>
              </a:rPr>
              <a:t>Model Action Plan Library</a:t>
            </a:r>
          </a:p>
        </p:txBody>
      </p:sp>
      <p:sp>
        <p:nvSpPr>
          <p:cNvPr id="17" name="Rectangle 16">
            <a:extLst>
              <a:ext uri="{FF2B5EF4-FFF2-40B4-BE49-F238E27FC236}">
                <a16:creationId xmlns:a16="http://schemas.microsoft.com/office/drawing/2014/main" id="{E966F08C-F9E3-69B0-C5F5-400AB897CCBE}"/>
              </a:ext>
            </a:extLst>
          </p:cNvPr>
          <p:cNvSpPr/>
          <p:nvPr/>
        </p:nvSpPr>
        <p:spPr>
          <a:xfrm>
            <a:off x="737228" y="1609138"/>
            <a:ext cx="5929386" cy="3946721"/>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Benevolence &amp; Financial Assistance</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Case Management &amp; Goal Setting</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Childcare Solutions</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Christmas Market</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Developmental Classes</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Earn-It Project</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Emergency Shelter</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Engaging the Unsheltered Homeless</a:t>
            </a:r>
          </a:p>
        </p:txBody>
      </p:sp>
      <p:sp>
        <p:nvSpPr>
          <p:cNvPr id="18" name="Rectangle 17">
            <a:extLst>
              <a:ext uri="{FF2B5EF4-FFF2-40B4-BE49-F238E27FC236}">
                <a16:creationId xmlns:a16="http://schemas.microsoft.com/office/drawing/2014/main" id="{CD30C723-8393-0CB0-8B84-367465984BFD}"/>
              </a:ext>
            </a:extLst>
          </p:cNvPr>
          <p:cNvSpPr/>
          <p:nvPr/>
        </p:nvSpPr>
        <p:spPr>
          <a:xfrm>
            <a:off x="6570921" y="1609138"/>
            <a:ext cx="5071730" cy="2951193"/>
          </a:xfrm>
          <a:prstGeom prst="rect">
            <a:avLst/>
          </a:prstGeom>
        </p:spPr>
        <p:txBody>
          <a:bodyPr wrap="square">
            <a:spAutoFit/>
          </a:bodyPr>
          <a:lstStyle/>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Food Co-Op</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Mentoring</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Residential Life Transformation</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Transitional Housing</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Transportation Solutions</a:t>
            </a:r>
          </a:p>
          <a:p>
            <a:pPr>
              <a:lnSpc>
                <a:spcPct val="107000"/>
              </a:lnSpc>
              <a:spcAft>
                <a:spcPts val="800"/>
              </a:spcAft>
            </a:pPr>
            <a:r>
              <a:rPr lang="en-US" sz="2400" b="1" kern="0" dirty="0">
                <a:solidFill>
                  <a:schemeClr val="tx1">
                    <a:lumMod val="85000"/>
                    <a:lumOff val="15000"/>
                  </a:schemeClr>
                </a:solidFill>
                <a:latin typeface="Raleway" panose="020B0003030101060003" pitchFamily="34" charset="0"/>
                <a:cs typeface="Times New Roman" panose="02020603050405020304" pitchFamily="18" charset="0"/>
              </a:rPr>
              <a:t>Youth Earn-It Project</a:t>
            </a:r>
            <a:endParaRPr lang="en-US" sz="2400" kern="0" dirty="0">
              <a:solidFill>
                <a:schemeClr val="tx1">
                  <a:lumMod val="85000"/>
                  <a:lumOff val="15000"/>
                </a:schemeClr>
              </a:solidFill>
              <a:latin typeface="Raleway" panose="020B0003030101060003" pitchFamily="34" charset="0"/>
              <a:cs typeface="Times New Roman" panose="02020603050405020304" pitchFamily="18" charset="0"/>
            </a:endParaRPr>
          </a:p>
        </p:txBody>
      </p:sp>
    </p:spTree>
    <p:extLst>
      <p:ext uri="{BB962C8B-B14F-4D97-AF65-F5344CB8AC3E}">
        <p14:creationId xmlns:p14="http://schemas.microsoft.com/office/powerpoint/2010/main" val="780222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3E03A-C21C-898F-DF5A-25363FE2AB29}"/>
            </a:ext>
          </a:extLst>
        </p:cNvPr>
        <p:cNvGrpSpPr/>
        <p:nvPr/>
      </p:nvGrpSpPr>
      <p:grpSpPr>
        <a:xfrm>
          <a:off x="0" y="0"/>
          <a:ext cx="0" cy="0"/>
          <a:chOff x="0" y="0"/>
          <a:chExt cx="0" cy="0"/>
        </a:xfrm>
      </p:grpSpPr>
      <p:pic>
        <p:nvPicPr>
          <p:cNvPr id="5" name="Picture 4" descr="A blue letter on a black background&#10;&#10;Description automatically generated">
            <a:extLst>
              <a:ext uri="{FF2B5EF4-FFF2-40B4-BE49-F238E27FC236}">
                <a16:creationId xmlns:a16="http://schemas.microsoft.com/office/drawing/2014/main" id="{0FC3A93B-11A6-2CF5-A036-3D1101BBE1AD}"/>
              </a:ext>
            </a:extLst>
          </p:cNvPr>
          <p:cNvPicPr>
            <a:picLocks noChangeAspect="1"/>
          </p:cNvPicPr>
          <p:nvPr/>
        </p:nvPicPr>
        <p:blipFill>
          <a:blip r:embed="rId3"/>
          <a:stretch>
            <a:fillRect/>
          </a:stretch>
        </p:blipFill>
        <p:spPr>
          <a:xfrm>
            <a:off x="444262" y="6114471"/>
            <a:ext cx="585936" cy="288461"/>
          </a:xfrm>
          <a:prstGeom prst="rect">
            <a:avLst/>
          </a:prstGeom>
        </p:spPr>
      </p:pic>
      <p:sp>
        <p:nvSpPr>
          <p:cNvPr id="2" name="TextBox 1">
            <a:extLst>
              <a:ext uri="{FF2B5EF4-FFF2-40B4-BE49-F238E27FC236}">
                <a16:creationId xmlns:a16="http://schemas.microsoft.com/office/drawing/2014/main" id="{C5DBC401-C2BE-AE86-6795-A410F0292230}"/>
              </a:ext>
            </a:extLst>
          </p:cNvPr>
          <p:cNvSpPr txBox="1"/>
          <p:nvPr/>
        </p:nvSpPr>
        <p:spPr>
          <a:xfrm>
            <a:off x="2585001" y="459827"/>
            <a:ext cx="7021997" cy="646331"/>
          </a:xfrm>
          <a:prstGeom prst="rect">
            <a:avLst/>
          </a:prstGeom>
          <a:noFill/>
        </p:spPr>
        <p:txBody>
          <a:bodyPr wrap="square" rtlCol="0">
            <a:spAutoFit/>
          </a:bodyPr>
          <a:lstStyle/>
          <a:p>
            <a:pPr algn="ctr">
              <a:spcBef>
                <a:spcPts val="130"/>
              </a:spcBef>
              <a:spcAft>
                <a:spcPts val="130"/>
              </a:spcAft>
            </a:pPr>
            <a:r>
              <a:rPr lang="en-US" sz="3600" b="1" dirty="0">
                <a:solidFill>
                  <a:srgbClr val="001240"/>
                </a:solidFill>
                <a:latin typeface="Raleway" panose="020B0003030101060003" pitchFamily="34" charset="0"/>
              </a:rPr>
              <a:t>Toolkit Library</a:t>
            </a:r>
          </a:p>
        </p:txBody>
      </p:sp>
      <p:sp>
        <p:nvSpPr>
          <p:cNvPr id="17" name="Rectangle 16">
            <a:extLst>
              <a:ext uri="{FF2B5EF4-FFF2-40B4-BE49-F238E27FC236}">
                <a16:creationId xmlns:a16="http://schemas.microsoft.com/office/drawing/2014/main" id="{2398EE35-1E46-CB8D-E529-A0A874D046E3}"/>
              </a:ext>
            </a:extLst>
          </p:cNvPr>
          <p:cNvSpPr/>
          <p:nvPr/>
        </p:nvSpPr>
        <p:spPr>
          <a:xfrm>
            <a:off x="737230" y="1768627"/>
            <a:ext cx="4945300" cy="2474267"/>
          </a:xfrm>
          <a:prstGeom prst="rect">
            <a:avLst/>
          </a:prstGeom>
        </p:spPr>
        <p:txBody>
          <a:bodyPr wrap="square">
            <a:spAutoFit/>
          </a:bodyPr>
          <a:lstStyle/>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Church Mobilization</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Coalition Building</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Fundraising 101</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Mental Illness &amp; Trauma</a:t>
            </a:r>
          </a:p>
        </p:txBody>
      </p:sp>
      <p:sp>
        <p:nvSpPr>
          <p:cNvPr id="4" name="TextBox 3">
            <a:extLst>
              <a:ext uri="{FF2B5EF4-FFF2-40B4-BE49-F238E27FC236}">
                <a16:creationId xmlns:a16="http://schemas.microsoft.com/office/drawing/2014/main" id="{79529D80-F94D-369B-A619-59BDB0E0149F}"/>
              </a:ext>
            </a:extLst>
          </p:cNvPr>
          <p:cNvSpPr txBox="1"/>
          <p:nvPr/>
        </p:nvSpPr>
        <p:spPr>
          <a:xfrm>
            <a:off x="6191383" y="1768627"/>
            <a:ext cx="5183800" cy="2474267"/>
          </a:xfrm>
          <a:prstGeom prst="rect">
            <a:avLst/>
          </a:prstGeom>
          <a:noFill/>
        </p:spPr>
        <p:txBody>
          <a:bodyPr wrap="square">
            <a:spAutoFit/>
          </a:bodyPr>
          <a:lstStyle/>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Outcomes Measurement</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Program Refinement</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Volunteer Engagement</a:t>
            </a:r>
          </a:p>
          <a:p>
            <a:pP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Municipal Policy</a:t>
            </a:r>
          </a:p>
        </p:txBody>
      </p:sp>
    </p:spTree>
    <p:extLst>
      <p:ext uri="{BB962C8B-B14F-4D97-AF65-F5344CB8AC3E}">
        <p14:creationId xmlns:p14="http://schemas.microsoft.com/office/powerpoint/2010/main" val="57498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83FE-67A3-D5FA-7E15-78F967CD481A}"/>
            </a:ext>
          </a:extLst>
        </p:cNvPr>
        <p:cNvGrpSpPr/>
        <p:nvPr/>
      </p:nvGrpSpPr>
      <p:grpSpPr>
        <a:xfrm>
          <a:off x="0" y="0"/>
          <a:ext cx="0" cy="0"/>
          <a:chOff x="0" y="0"/>
          <a:chExt cx="0" cy="0"/>
        </a:xfrm>
      </p:grpSpPr>
      <p:pic>
        <p:nvPicPr>
          <p:cNvPr id="5" name="Picture 4" descr="A blue letter on a black background&#10;&#10;Description automatically generated">
            <a:extLst>
              <a:ext uri="{FF2B5EF4-FFF2-40B4-BE49-F238E27FC236}">
                <a16:creationId xmlns:a16="http://schemas.microsoft.com/office/drawing/2014/main" id="{0A185EAC-4FFB-81C2-2B82-BE843AF3F887}"/>
              </a:ext>
            </a:extLst>
          </p:cNvPr>
          <p:cNvPicPr>
            <a:picLocks noChangeAspect="1"/>
          </p:cNvPicPr>
          <p:nvPr/>
        </p:nvPicPr>
        <p:blipFill>
          <a:blip r:embed="rId3"/>
          <a:stretch>
            <a:fillRect/>
          </a:stretch>
        </p:blipFill>
        <p:spPr>
          <a:xfrm>
            <a:off x="444262" y="6114471"/>
            <a:ext cx="585936" cy="288461"/>
          </a:xfrm>
          <a:prstGeom prst="rect">
            <a:avLst/>
          </a:prstGeom>
        </p:spPr>
      </p:pic>
      <p:sp>
        <p:nvSpPr>
          <p:cNvPr id="17" name="Rectangle 16">
            <a:extLst>
              <a:ext uri="{FF2B5EF4-FFF2-40B4-BE49-F238E27FC236}">
                <a16:creationId xmlns:a16="http://schemas.microsoft.com/office/drawing/2014/main" id="{D7488F34-C395-5B8E-8C7F-63AB4F1CBE87}"/>
              </a:ext>
            </a:extLst>
          </p:cNvPr>
          <p:cNvSpPr/>
          <p:nvPr/>
        </p:nvSpPr>
        <p:spPr>
          <a:xfrm>
            <a:off x="1671678" y="4407195"/>
            <a:ext cx="8848642" cy="585673"/>
          </a:xfrm>
          <a:prstGeom prst="rect">
            <a:avLst/>
          </a:prstGeom>
        </p:spPr>
        <p:txBody>
          <a:bodyPr wrap="square">
            <a:spAutoFit/>
          </a:bodyPr>
          <a:lstStyle/>
          <a:p>
            <a:pPr algn="ctr">
              <a:lnSpc>
                <a:spcPct val="107000"/>
              </a:lnSpc>
              <a:spcAft>
                <a:spcPts val="800"/>
              </a:spcAft>
            </a:pP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Access a free trial at </a:t>
            </a:r>
            <a:r>
              <a:rPr lang="en-US" sz="3200" b="1" kern="0" dirty="0" err="1">
                <a:solidFill>
                  <a:schemeClr val="tx1">
                    <a:lumMod val="85000"/>
                    <a:lumOff val="15000"/>
                  </a:schemeClr>
                </a:solidFill>
                <a:latin typeface="Raleway" panose="020B0003030101060003" pitchFamily="34" charset="0"/>
                <a:cs typeface="Times New Roman" panose="02020603050405020304" pitchFamily="18" charset="0"/>
              </a:rPr>
              <a:t>truecharity.us</a:t>
            </a:r>
            <a:r>
              <a:rPr lang="en-US" sz="3200" b="1" kern="0" dirty="0">
                <a:solidFill>
                  <a:schemeClr val="tx1">
                    <a:lumMod val="85000"/>
                    <a:lumOff val="15000"/>
                  </a:schemeClr>
                </a:solidFill>
                <a:latin typeface="Raleway" panose="020B0003030101060003" pitchFamily="34" charset="0"/>
                <a:cs typeface="Times New Roman" panose="02020603050405020304" pitchFamily="18" charset="0"/>
              </a:rPr>
              <a:t>/join</a:t>
            </a:r>
          </a:p>
        </p:txBody>
      </p:sp>
      <p:pic>
        <p:nvPicPr>
          <p:cNvPr id="6" name="Picture 5" descr="Blue letters on a black background&#10;&#10;AI-generated content may be incorrect.">
            <a:extLst>
              <a:ext uri="{FF2B5EF4-FFF2-40B4-BE49-F238E27FC236}">
                <a16:creationId xmlns:a16="http://schemas.microsoft.com/office/drawing/2014/main" id="{4B7F6AB6-337C-DB00-C8C0-90E1D70A2CF1}"/>
              </a:ext>
            </a:extLst>
          </p:cNvPr>
          <p:cNvPicPr>
            <a:picLocks noChangeAspect="1"/>
          </p:cNvPicPr>
          <p:nvPr/>
        </p:nvPicPr>
        <p:blipFill>
          <a:blip r:embed="rId4"/>
          <a:stretch>
            <a:fillRect/>
          </a:stretch>
        </p:blipFill>
        <p:spPr>
          <a:xfrm>
            <a:off x="2288085" y="2041452"/>
            <a:ext cx="7615828" cy="1659860"/>
          </a:xfrm>
          <a:prstGeom prst="rect">
            <a:avLst/>
          </a:prstGeom>
        </p:spPr>
      </p:pic>
    </p:spTree>
    <p:extLst>
      <p:ext uri="{BB962C8B-B14F-4D97-AF65-F5344CB8AC3E}">
        <p14:creationId xmlns:p14="http://schemas.microsoft.com/office/powerpoint/2010/main" val="459647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A861C-9FCF-6D59-370E-2F80B0B45FC8}"/>
              </a:ext>
            </a:extLst>
          </p:cNvPr>
          <p:cNvSpPr>
            <a:spLocks noGrp="1"/>
          </p:cNvSpPr>
          <p:nvPr>
            <p:ph type="title"/>
          </p:nvPr>
        </p:nvSpPr>
        <p:spPr/>
        <p:txBody>
          <a:bodyPr/>
          <a:lstStyle/>
          <a:p>
            <a:endParaRPr lang="en-US"/>
          </a:p>
        </p:txBody>
      </p:sp>
      <p:pic>
        <p:nvPicPr>
          <p:cNvPr id="4" name="Network-promo.mp4">
            <a:hlinkClick r:id="" action="ppaction://media"/>
            <a:extLst>
              <a:ext uri="{FF2B5EF4-FFF2-40B4-BE49-F238E27FC236}">
                <a16:creationId xmlns:a16="http://schemas.microsoft.com/office/drawing/2014/main" id="{187BA695-74D1-5A81-EC72-D3C8E86F62E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038" y="10744"/>
            <a:ext cx="12215037" cy="6870803"/>
          </a:xfrm>
        </p:spPr>
      </p:pic>
    </p:spTree>
    <p:extLst>
      <p:ext uri="{BB962C8B-B14F-4D97-AF65-F5344CB8AC3E}">
        <p14:creationId xmlns:p14="http://schemas.microsoft.com/office/powerpoint/2010/main" val="171498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3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F33E-60A3-5DA4-C9DF-E22602778C92}"/>
            </a:ext>
          </a:extLst>
        </p:cNvPr>
        <p:cNvGrpSpPr/>
        <p:nvPr/>
      </p:nvGrpSpPr>
      <p:grpSpPr>
        <a:xfrm>
          <a:off x="0" y="0"/>
          <a:ext cx="0" cy="0"/>
          <a:chOff x="0" y="0"/>
          <a:chExt cx="0" cy="0"/>
        </a:xfrm>
      </p:grpSpPr>
      <p:pic>
        <p:nvPicPr>
          <p:cNvPr id="7" name="Picture 6" descr="A blue letter on a black background&#10;&#10;Description automatically generated">
            <a:extLst>
              <a:ext uri="{FF2B5EF4-FFF2-40B4-BE49-F238E27FC236}">
                <a16:creationId xmlns:a16="http://schemas.microsoft.com/office/drawing/2014/main" id="{FB2023A2-9168-96FA-6617-5387B5AAE0A2}"/>
              </a:ext>
            </a:extLst>
          </p:cNvPr>
          <p:cNvPicPr>
            <a:picLocks noChangeAspect="1"/>
          </p:cNvPicPr>
          <p:nvPr/>
        </p:nvPicPr>
        <p:blipFill>
          <a:blip r:embed="rId3"/>
          <a:stretch>
            <a:fillRect/>
          </a:stretch>
        </p:blipFill>
        <p:spPr>
          <a:xfrm>
            <a:off x="444262" y="6114471"/>
            <a:ext cx="585936" cy="288461"/>
          </a:xfrm>
          <a:prstGeom prst="rect">
            <a:avLst/>
          </a:prstGeom>
        </p:spPr>
      </p:pic>
      <p:sp>
        <p:nvSpPr>
          <p:cNvPr id="3" name="TextBox 2">
            <a:extLst>
              <a:ext uri="{FF2B5EF4-FFF2-40B4-BE49-F238E27FC236}">
                <a16:creationId xmlns:a16="http://schemas.microsoft.com/office/drawing/2014/main" id="{F36C3B31-E9BA-330F-3362-B762FC602F95}"/>
              </a:ext>
            </a:extLst>
          </p:cNvPr>
          <p:cNvSpPr txBox="1"/>
          <p:nvPr/>
        </p:nvSpPr>
        <p:spPr>
          <a:xfrm>
            <a:off x="2585001" y="761485"/>
            <a:ext cx="7021997" cy="646331"/>
          </a:xfrm>
          <a:prstGeom prst="rect">
            <a:avLst/>
          </a:prstGeom>
          <a:noFill/>
        </p:spPr>
        <p:txBody>
          <a:bodyPr wrap="square" rtlCol="0">
            <a:spAutoFit/>
          </a:bodyPr>
          <a:lstStyle/>
          <a:p>
            <a:pPr algn="ctr">
              <a:spcBef>
                <a:spcPts val="130"/>
              </a:spcBef>
              <a:spcAft>
                <a:spcPts val="130"/>
              </a:spcAft>
            </a:pPr>
            <a:r>
              <a:rPr lang="en-US" sz="3600" b="1" dirty="0">
                <a:solidFill>
                  <a:srgbClr val="001240"/>
                </a:solidFill>
                <a:latin typeface="Raleway" panose="020B0003030101060003" pitchFamily="34" charset="0"/>
              </a:rPr>
              <a:t>Take the next step!</a:t>
            </a:r>
          </a:p>
        </p:txBody>
      </p:sp>
      <p:sp>
        <p:nvSpPr>
          <p:cNvPr id="5" name="Rectangle 4">
            <a:extLst>
              <a:ext uri="{FF2B5EF4-FFF2-40B4-BE49-F238E27FC236}">
                <a16:creationId xmlns:a16="http://schemas.microsoft.com/office/drawing/2014/main" id="{08654ABC-89BE-7141-D6F2-096B579C79C4}"/>
              </a:ext>
            </a:extLst>
          </p:cNvPr>
          <p:cNvSpPr/>
          <p:nvPr/>
        </p:nvSpPr>
        <p:spPr>
          <a:xfrm>
            <a:off x="1760783" y="4111656"/>
            <a:ext cx="2349355" cy="336439"/>
          </a:xfrm>
          <a:prstGeom prst="rect">
            <a:avLst/>
          </a:prstGeom>
        </p:spPr>
        <p:txBody>
          <a:bodyPr wrap="square">
            <a:spAutoFit/>
          </a:bodyPr>
          <a:lstStyle/>
          <a:p>
            <a:pPr algn="ctr">
              <a:lnSpc>
                <a:spcPts val="1880"/>
              </a:lnSpc>
            </a:pPr>
            <a:r>
              <a:rPr lang="en-US" sz="1600" dirty="0" err="1">
                <a:solidFill>
                  <a:schemeClr val="tx1">
                    <a:lumMod val="65000"/>
                    <a:lumOff val="35000"/>
                  </a:schemeClr>
                </a:solidFill>
                <a:latin typeface="Raleway" panose="020B0003030101060003" pitchFamily="34" charset="0"/>
              </a:rPr>
              <a:t>truecharity.us</a:t>
            </a:r>
            <a:r>
              <a:rPr lang="en-US" sz="1600" dirty="0">
                <a:solidFill>
                  <a:schemeClr val="tx1">
                    <a:lumMod val="65000"/>
                    <a:lumOff val="35000"/>
                  </a:schemeClr>
                </a:solidFill>
                <a:latin typeface="Raleway" panose="020B0003030101060003" pitchFamily="34" charset="0"/>
              </a:rPr>
              <a:t>/join</a:t>
            </a:r>
          </a:p>
        </p:txBody>
      </p:sp>
      <p:sp>
        <p:nvSpPr>
          <p:cNvPr id="6" name="TextBox 5">
            <a:extLst>
              <a:ext uri="{FF2B5EF4-FFF2-40B4-BE49-F238E27FC236}">
                <a16:creationId xmlns:a16="http://schemas.microsoft.com/office/drawing/2014/main" id="{EBFD4986-3985-CC2D-5062-2C18B9F757ED}"/>
              </a:ext>
            </a:extLst>
          </p:cNvPr>
          <p:cNvSpPr txBox="1"/>
          <p:nvPr/>
        </p:nvSpPr>
        <p:spPr>
          <a:xfrm>
            <a:off x="1614889" y="3642619"/>
            <a:ext cx="2693366" cy="461665"/>
          </a:xfrm>
          <a:prstGeom prst="rect">
            <a:avLst/>
          </a:prstGeom>
          <a:noFill/>
        </p:spPr>
        <p:txBody>
          <a:bodyPr wrap="none" rtlCol="0">
            <a:spAutoFit/>
          </a:bodyPr>
          <a:lstStyle/>
          <a:p>
            <a:pPr algn="ctr">
              <a:spcBef>
                <a:spcPts val="130"/>
              </a:spcBef>
              <a:spcAft>
                <a:spcPts val="130"/>
              </a:spcAft>
            </a:pPr>
            <a:r>
              <a:rPr lang="en-US" sz="2400" b="1" dirty="0">
                <a:solidFill>
                  <a:srgbClr val="001240"/>
                </a:solidFill>
                <a:latin typeface="Raleway" panose="020B0003030101060003" pitchFamily="34" charset="0"/>
              </a:rPr>
              <a:t>Join the Network</a:t>
            </a:r>
          </a:p>
        </p:txBody>
      </p:sp>
      <p:pic>
        <p:nvPicPr>
          <p:cNvPr id="43" name="Picture 42">
            <a:extLst>
              <a:ext uri="{FF2B5EF4-FFF2-40B4-BE49-F238E27FC236}">
                <a16:creationId xmlns:a16="http://schemas.microsoft.com/office/drawing/2014/main" id="{191623A4-62E2-59A4-3805-FC56B42CFE87}"/>
              </a:ext>
            </a:extLst>
          </p:cNvPr>
          <p:cNvPicPr>
            <a:picLocks noChangeAspect="1"/>
          </p:cNvPicPr>
          <p:nvPr/>
        </p:nvPicPr>
        <p:blipFill>
          <a:blip r:embed="rId4"/>
          <a:stretch>
            <a:fillRect/>
          </a:stretch>
        </p:blipFill>
        <p:spPr>
          <a:xfrm>
            <a:off x="2466201" y="2838577"/>
            <a:ext cx="938520" cy="754025"/>
          </a:xfrm>
          <a:prstGeom prst="rect">
            <a:avLst/>
          </a:prstGeom>
        </p:spPr>
      </p:pic>
      <p:pic>
        <p:nvPicPr>
          <p:cNvPr id="44" name="Picture 43">
            <a:extLst>
              <a:ext uri="{FF2B5EF4-FFF2-40B4-BE49-F238E27FC236}">
                <a16:creationId xmlns:a16="http://schemas.microsoft.com/office/drawing/2014/main" id="{54F0AC96-F827-FBFC-A642-BC437E2AAF07}"/>
              </a:ext>
            </a:extLst>
          </p:cNvPr>
          <p:cNvPicPr>
            <a:picLocks noChangeAspect="1"/>
          </p:cNvPicPr>
          <p:nvPr/>
        </p:nvPicPr>
        <p:blipFill>
          <a:blip r:embed="rId5"/>
          <a:stretch>
            <a:fillRect/>
          </a:stretch>
        </p:blipFill>
        <p:spPr>
          <a:xfrm>
            <a:off x="8854077" y="2668407"/>
            <a:ext cx="630628" cy="1007555"/>
          </a:xfrm>
          <a:prstGeom prst="rect">
            <a:avLst/>
          </a:prstGeom>
        </p:spPr>
      </p:pic>
      <p:sp>
        <p:nvSpPr>
          <p:cNvPr id="45" name="Rectangle 44">
            <a:extLst>
              <a:ext uri="{FF2B5EF4-FFF2-40B4-BE49-F238E27FC236}">
                <a16:creationId xmlns:a16="http://schemas.microsoft.com/office/drawing/2014/main" id="{ABAF7D8B-8EE5-B205-F1D2-9341AB1C11EE}"/>
              </a:ext>
            </a:extLst>
          </p:cNvPr>
          <p:cNvSpPr/>
          <p:nvPr/>
        </p:nvSpPr>
        <p:spPr>
          <a:xfrm>
            <a:off x="7735227" y="4137627"/>
            <a:ext cx="2868328" cy="335989"/>
          </a:xfrm>
          <a:prstGeom prst="rect">
            <a:avLst/>
          </a:prstGeom>
        </p:spPr>
        <p:txBody>
          <a:bodyPr wrap="square">
            <a:spAutoFit/>
          </a:bodyPr>
          <a:lstStyle/>
          <a:p>
            <a:pPr algn="ctr">
              <a:lnSpc>
                <a:spcPts val="1880"/>
              </a:lnSpc>
            </a:pPr>
            <a:r>
              <a:rPr lang="en-US" sz="1600" dirty="0" err="1">
                <a:solidFill>
                  <a:schemeClr val="tx1">
                    <a:lumMod val="65000"/>
                    <a:lumOff val="35000"/>
                  </a:schemeClr>
                </a:solidFill>
                <a:latin typeface="Raleway" panose="020B0003030101060003" pitchFamily="34" charset="0"/>
              </a:rPr>
              <a:t>truecharity.us</a:t>
            </a:r>
            <a:r>
              <a:rPr lang="en-US" sz="1600" dirty="0">
                <a:solidFill>
                  <a:schemeClr val="tx1">
                    <a:lumMod val="65000"/>
                    <a:lumOff val="35000"/>
                  </a:schemeClr>
                </a:solidFill>
                <a:latin typeface="Raleway" panose="020B0003030101060003" pitchFamily="34" charset="0"/>
              </a:rPr>
              <a:t>/path</a:t>
            </a:r>
          </a:p>
        </p:txBody>
      </p:sp>
      <p:sp>
        <p:nvSpPr>
          <p:cNvPr id="46" name="TextBox 45">
            <a:extLst>
              <a:ext uri="{FF2B5EF4-FFF2-40B4-BE49-F238E27FC236}">
                <a16:creationId xmlns:a16="http://schemas.microsoft.com/office/drawing/2014/main" id="{39C2AC61-A00C-4A63-E3D5-6E4D16CBF19B}"/>
              </a:ext>
            </a:extLst>
          </p:cNvPr>
          <p:cNvSpPr txBox="1"/>
          <p:nvPr/>
        </p:nvSpPr>
        <p:spPr>
          <a:xfrm>
            <a:off x="8088807" y="3675962"/>
            <a:ext cx="2161169" cy="461665"/>
          </a:xfrm>
          <a:prstGeom prst="rect">
            <a:avLst/>
          </a:prstGeom>
          <a:noFill/>
        </p:spPr>
        <p:txBody>
          <a:bodyPr wrap="none" rtlCol="0">
            <a:spAutoFit/>
          </a:bodyPr>
          <a:lstStyle/>
          <a:p>
            <a:pPr algn="ctr">
              <a:spcBef>
                <a:spcPts val="130"/>
              </a:spcBef>
              <a:spcAft>
                <a:spcPts val="130"/>
              </a:spcAft>
            </a:pPr>
            <a:r>
              <a:rPr lang="en-US" sz="2400" b="1" dirty="0">
                <a:solidFill>
                  <a:srgbClr val="001240"/>
                </a:solidFill>
                <a:latin typeface="Raleway" panose="020B0003030101060003" pitchFamily="34" charset="0"/>
              </a:rPr>
              <a:t>Take the quiz</a:t>
            </a:r>
          </a:p>
        </p:txBody>
      </p:sp>
      <p:pic>
        <p:nvPicPr>
          <p:cNvPr id="47" name="Picture 46">
            <a:extLst>
              <a:ext uri="{FF2B5EF4-FFF2-40B4-BE49-F238E27FC236}">
                <a16:creationId xmlns:a16="http://schemas.microsoft.com/office/drawing/2014/main" id="{7FB3E2A9-FE8E-F6A5-F77E-242E4029D6E7}"/>
              </a:ext>
            </a:extLst>
          </p:cNvPr>
          <p:cNvPicPr>
            <a:picLocks noChangeAspect="1"/>
          </p:cNvPicPr>
          <p:nvPr/>
        </p:nvPicPr>
        <p:blipFill>
          <a:blip r:embed="rId6"/>
          <a:stretch>
            <a:fillRect/>
          </a:stretch>
        </p:blipFill>
        <p:spPr>
          <a:xfrm>
            <a:off x="5746288" y="2993465"/>
            <a:ext cx="973732" cy="649154"/>
          </a:xfrm>
          <a:prstGeom prst="rect">
            <a:avLst/>
          </a:prstGeom>
        </p:spPr>
      </p:pic>
      <p:sp>
        <p:nvSpPr>
          <p:cNvPr id="49" name="TextBox 48">
            <a:extLst>
              <a:ext uri="{FF2B5EF4-FFF2-40B4-BE49-F238E27FC236}">
                <a16:creationId xmlns:a16="http://schemas.microsoft.com/office/drawing/2014/main" id="{90870CD1-3E41-6AAB-BE35-FFD2978B042D}"/>
              </a:ext>
            </a:extLst>
          </p:cNvPr>
          <p:cNvSpPr txBox="1"/>
          <p:nvPr/>
        </p:nvSpPr>
        <p:spPr>
          <a:xfrm>
            <a:off x="4353191" y="3642619"/>
            <a:ext cx="3528227" cy="830997"/>
          </a:xfrm>
          <a:prstGeom prst="rect">
            <a:avLst/>
          </a:prstGeom>
          <a:noFill/>
        </p:spPr>
        <p:txBody>
          <a:bodyPr wrap="square" rtlCol="0">
            <a:spAutoFit/>
          </a:bodyPr>
          <a:lstStyle/>
          <a:p>
            <a:pPr algn="ctr">
              <a:spcBef>
                <a:spcPts val="130"/>
              </a:spcBef>
              <a:spcAft>
                <a:spcPts val="130"/>
              </a:spcAft>
            </a:pPr>
            <a:r>
              <a:rPr lang="en-US" sz="2400" b="1" dirty="0">
                <a:solidFill>
                  <a:srgbClr val="001240"/>
                </a:solidFill>
                <a:latin typeface="Raleway" panose="020B0003030101060003" pitchFamily="34" charset="0"/>
              </a:rPr>
              <a:t>Attend a member orientation</a:t>
            </a:r>
          </a:p>
        </p:txBody>
      </p:sp>
    </p:spTree>
    <p:extLst>
      <p:ext uri="{BB962C8B-B14F-4D97-AF65-F5344CB8AC3E}">
        <p14:creationId xmlns:p14="http://schemas.microsoft.com/office/powerpoint/2010/main" val="1781126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1377</TotalTime>
  <Words>1642</Words>
  <Application>Microsoft Office PowerPoint</Application>
  <PresentationFormat>Widescreen</PresentationFormat>
  <Paragraphs>199</Paragraphs>
  <Slides>41</Slides>
  <Notes>24</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Aptos</vt:lpstr>
      <vt:lpstr>Aptos Display</vt:lpstr>
      <vt:lpstr>Arial</vt:lpstr>
      <vt:lpstr>Calibri</vt:lpstr>
      <vt:lpstr>Open Sans</vt:lpstr>
      <vt:lpstr>Raleway</vt:lpstr>
      <vt:lpstr>Office Theme</vt:lpstr>
      <vt:lpstr>1_Office Theme</vt:lpstr>
      <vt:lpstr>PowerPoint Presentation</vt:lpstr>
      <vt:lpstr>Poverty in America</vt:lpstr>
      <vt:lpstr>PowerPoint Presentation</vt:lpstr>
      <vt:lpstr>PowerPoint Presentation</vt:lpstr>
      <vt:lpstr>PowerPoint Presentation</vt:lpstr>
      <vt:lpstr>PowerPoint Presentation</vt:lpstr>
      <vt:lpstr>PowerPoint Presentation</vt:lpstr>
      <vt:lpstr>Making the Problem Worse</vt:lpstr>
      <vt:lpstr>PowerPoint Presentation</vt:lpstr>
      <vt:lpstr>PowerPoint Presentation</vt:lpstr>
      <vt:lpstr>PowerPoint Presentation</vt:lpstr>
      <vt:lpstr>Who is Responsible for Solutions?</vt:lpstr>
      <vt:lpstr>The Church has a duty to care for the poor </vt:lpstr>
      <vt:lpstr>PowerPoint Presentation</vt:lpstr>
      <vt:lpstr>PowerPoint Presentation</vt:lpstr>
      <vt:lpstr>Characteristics of Effective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Examples of Effective Solutions</vt:lpstr>
      <vt:lpstr>PowerPoint Presentation</vt:lpstr>
      <vt:lpstr>PowerPoint Presentation</vt:lpstr>
      <vt:lpstr>PowerPoint Presentation</vt:lpstr>
      <vt:lpstr>PowerPoint Presentation</vt:lpstr>
      <vt:lpstr>PowerPoint Presentation</vt:lpstr>
      <vt:lpstr>PowerPoint Presentation</vt:lpstr>
      <vt:lpstr>Resources from True Charity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Alyssa Glasgow</dc:creator>
  <cp:lastModifiedBy>Nathan Mayo</cp:lastModifiedBy>
  <cp:revision>17</cp:revision>
  <dcterms:created xsi:type="dcterms:W3CDTF">2025-12-09T19:38:53Z</dcterms:created>
  <dcterms:modified xsi:type="dcterms:W3CDTF">2025-12-23T16:40:40Z</dcterms:modified>
</cp:coreProperties>
</file>